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2.jpg" ContentType="image/jpg"/>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05" r:id="rId3"/>
    <p:sldId id="282" r:id="rId4"/>
    <p:sldId id="306" r:id="rId5"/>
    <p:sldId id="304" r:id="rId6"/>
    <p:sldId id="307" r:id="rId7"/>
    <p:sldId id="308" r:id="rId8"/>
    <p:sldId id="278" r:id="rId9"/>
    <p:sldId id="303" r:id="rId10"/>
    <p:sldId id="280" r:id="rId11"/>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8" autoAdjust="0"/>
    <p:restoredTop sz="94660"/>
  </p:normalViewPr>
  <p:slideViewPr>
    <p:cSldViewPr>
      <p:cViewPr varScale="1">
        <p:scale>
          <a:sx n="47" d="100"/>
          <a:sy n="47" d="100"/>
        </p:scale>
        <p:origin x="754" y="9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250AD637-68FD-4489-9D55-BB5E7C245CD7}" type="datetimeFigureOut">
              <a:rPr lang="en-US" smtClean="0"/>
              <a:t>7/27/2022</a:t>
            </a:fld>
            <a:endParaRPr lang="en-US"/>
          </a:p>
        </p:txBody>
      </p:sp>
      <p:sp>
        <p:nvSpPr>
          <p:cNvPr id="4" name="Slide Image Placeholder 3"/>
          <p:cNvSpPr>
            <a:spLocks noGrp="1" noRot="1" noChangeAspect="1"/>
          </p:cNvSpPr>
          <p:nvPr>
            <p:ph type="sldImg" idx="2"/>
          </p:nvPr>
        </p:nvSpPr>
        <p:spPr>
          <a:xfrm>
            <a:off x="6281738" y="847725"/>
            <a:ext cx="7540625" cy="424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372100"/>
            <a:ext cx="16084550" cy="5089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51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5150"/>
          </a:xfrm>
          <a:prstGeom prst="rect">
            <a:avLst/>
          </a:prstGeom>
        </p:spPr>
        <p:txBody>
          <a:bodyPr vert="horz" lIns="91440" tIns="45720" rIns="91440" bIns="45720" rtlCol="0" anchor="b"/>
          <a:lstStyle>
            <a:lvl1pPr algn="r">
              <a:defRPr sz="1200"/>
            </a:lvl1pPr>
          </a:lstStyle>
          <a:p>
            <a:fld id="{3A86DBE5-6D2C-4A23-A773-37DD2323DE33}" type="slidenum">
              <a:rPr lang="en-US" smtClean="0"/>
              <a:t>‹#›</a:t>
            </a:fld>
            <a:endParaRPr lang="en-US"/>
          </a:p>
        </p:txBody>
      </p:sp>
    </p:spTree>
    <p:extLst>
      <p:ext uri="{BB962C8B-B14F-4D97-AF65-F5344CB8AC3E}">
        <p14:creationId xmlns:p14="http://schemas.microsoft.com/office/powerpoint/2010/main" val="124022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0902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5074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84416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8790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73516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924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5"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69"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BC052A-63B3-4C7A-A74E-7D97A29A0E4E}" type="datetime1">
              <a:rPr lang="en-US" smtClean="0"/>
              <a:t>7/27/2022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6447EF6-B94F-4512-9C58-7E342C55724C}" type="datetime1">
              <a:rPr lang="en-US" smtClean="0"/>
              <a:t>7/27/2022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6520" y="1727612"/>
            <a:ext cx="18202275" cy="8754110"/>
          </a:xfrm>
          <a:custGeom>
            <a:avLst/>
            <a:gdLst/>
            <a:ahLst/>
            <a:cxnLst/>
            <a:rect l="l" t="t" r="r" b="b"/>
            <a:pathLst>
              <a:path w="18202275" h="8754110">
                <a:moveTo>
                  <a:pt x="18201822" y="8753660"/>
                </a:moveTo>
                <a:lnTo>
                  <a:pt x="0" y="8753660"/>
                </a:lnTo>
                <a:lnTo>
                  <a:pt x="0" y="0"/>
                </a:lnTo>
                <a:lnTo>
                  <a:pt x="18201822" y="0"/>
                </a:lnTo>
                <a:lnTo>
                  <a:pt x="18201822" y="8753660"/>
                </a:lnTo>
                <a:close/>
              </a:path>
            </a:pathLst>
          </a:custGeom>
          <a:solidFill>
            <a:srgbClr val="42210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sz="half" idx="2"/>
          </p:nvPr>
        </p:nvSpPr>
        <p:spPr>
          <a:xfrm>
            <a:off x="2269953" y="3529523"/>
            <a:ext cx="4368165" cy="6504940"/>
          </a:xfrm>
          <a:prstGeom prst="rect">
            <a:avLst/>
          </a:prstGeom>
        </p:spPr>
        <p:txBody>
          <a:bodyPr wrap="square" lIns="0" tIns="0" rIns="0" bIns="0">
            <a:spAutoFit/>
          </a:bodyPr>
          <a:lstStyle>
            <a:lvl1pPr>
              <a:defRPr sz="2700" b="1" i="0">
                <a:solidFill>
                  <a:srgbClr val="E49367"/>
                </a:solidFill>
                <a:latin typeface="Garamond"/>
                <a:cs typeface="Garamond"/>
              </a:defRPr>
            </a:lvl1pPr>
          </a:lstStyle>
          <a:p>
            <a:endParaRPr/>
          </a:p>
        </p:txBody>
      </p:sp>
      <p:sp>
        <p:nvSpPr>
          <p:cNvPr id="4" name="Holder 4"/>
          <p:cNvSpPr>
            <a:spLocks noGrp="1"/>
          </p:cNvSpPr>
          <p:nvPr>
            <p:ph sz="half" idx="3"/>
          </p:nvPr>
        </p:nvSpPr>
        <p:spPr>
          <a:xfrm>
            <a:off x="10353611" y="2601150"/>
            <a:ext cx="8745283"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73C9BE-C172-4F75-9F64-70D520D7C21D}" type="datetime1">
              <a:rPr lang="en-US" smtClean="0"/>
              <a:t>7/27/2022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8438757-EA7A-4743-A8F2-3F55C77A5702}" type="datetime1">
              <a:rPr lang="en-US" smtClean="0"/>
              <a:t>7/27/2022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55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30811" y="6694965"/>
            <a:ext cx="4773930" cy="0"/>
          </a:xfrm>
          <a:custGeom>
            <a:avLst/>
            <a:gdLst/>
            <a:ahLst/>
            <a:cxnLst/>
            <a:rect l="l" t="t" r="r" b="b"/>
            <a:pathLst>
              <a:path w="4773930">
                <a:moveTo>
                  <a:pt x="0" y="0"/>
                </a:moveTo>
                <a:lnTo>
                  <a:pt x="4773779" y="0"/>
                </a:lnTo>
              </a:path>
            </a:pathLst>
          </a:custGeom>
          <a:ln w="22588">
            <a:solidFill>
              <a:srgbClr val="EB8CAC"/>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F6F59CC-9188-4988-853A-E2BBAE29C452}" type="datetime1">
              <a:rPr lang="en-US" smtClean="0"/>
              <a:t>7/27/2022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81085" y="1263960"/>
            <a:ext cx="17341928" cy="2780029"/>
          </a:xfrm>
          <a:prstGeom prst="rect">
            <a:avLst/>
          </a:prstGeom>
        </p:spPr>
        <p:txBody>
          <a:bodyPr wrap="square" lIns="0" tIns="0" rIns="0" bIns="0">
            <a:spAutoFit/>
          </a:bodyPr>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a:xfrm>
            <a:off x="741749" y="5602804"/>
            <a:ext cx="18620601" cy="4744084"/>
          </a:xfrm>
          <a:prstGeom prst="rect">
            <a:avLst/>
          </a:prstGeom>
        </p:spPr>
        <p:txBody>
          <a:bodyPr wrap="square" lIns="0" tIns="0" rIns="0" bIns="0">
            <a:spAutoFit/>
          </a:bodyPr>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a:xfrm>
            <a:off x="6835394" y="10517695"/>
            <a:ext cx="6433311"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5"/>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E554163-E499-41D5-8F50-1FAA2D4CE553}" type="datetime1">
              <a:rPr lang="en-US" smtClean="0"/>
              <a:t>7/27/2022</a:t>
            </a:fld>
            <a:endParaRPr lang="en-US"/>
          </a:p>
        </p:txBody>
      </p:sp>
      <p:sp>
        <p:nvSpPr>
          <p:cNvPr id="6" name="Holder 6"/>
          <p:cNvSpPr>
            <a:spLocks noGrp="1"/>
          </p:cNvSpPr>
          <p:nvPr>
            <p:ph type="sldNum" sz="quarter" idx="7"/>
          </p:nvPr>
        </p:nvSpPr>
        <p:spPr>
          <a:xfrm>
            <a:off x="14474952" y="10517695"/>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0000"/>
            <a:lum/>
          </a:blip>
          <a:srcRect/>
          <a:stretch>
            <a:fillRect t="-24000" b="-24000"/>
          </a:stretch>
        </a:blipFill>
        <a:effectLst/>
      </p:bgPr>
    </p:bg>
    <p:spTree>
      <p:nvGrpSpPr>
        <p:cNvPr id="1" name=""/>
        <p:cNvGrpSpPr/>
        <p:nvPr/>
      </p:nvGrpSpPr>
      <p:grpSpPr>
        <a:xfrm>
          <a:off x="0" y="0"/>
          <a:ext cx="0" cy="0"/>
          <a:chOff x="0" y="0"/>
          <a:chExt cx="0" cy="0"/>
        </a:xfrm>
      </p:grpSpPr>
      <p:sp>
        <p:nvSpPr>
          <p:cNvPr id="3" name="object 3"/>
          <p:cNvSpPr/>
          <p:nvPr/>
        </p:nvSpPr>
        <p:spPr>
          <a:xfrm>
            <a:off x="10470" y="4586247"/>
            <a:ext cx="785495" cy="5948045"/>
          </a:xfrm>
          <a:custGeom>
            <a:avLst/>
            <a:gdLst/>
            <a:ahLst/>
            <a:cxnLst/>
            <a:rect l="l" t="t" r="r" b="b"/>
            <a:pathLst>
              <a:path w="785495" h="5948045">
                <a:moveTo>
                  <a:pt x="0" y="5947462"/>
                </a:moveTo>
                <a:lnTo>
                  <a:pt x="785316" y="5947462"/>
                </a:lnTo>
                <a:lnTo>
                  <a:pt x="785316" y="0"/>
                </a:lnTo>
                <a:lnTo>
                  <a:pt x="0" y="0"/>
                </a:lnTo>
                <a:lnTo>
                  <a:pt x="0" y="5947462"/>
                </a:lnTo>
                <a:close/>
              </a:path>
            </a:pathLst>
          </a:custGeom>
          <a:solidFill>
            <a:srgbClr val="F8BABC"/>
          </a:solidFill>
        </p:spPr>
        <p:txBody>
          <a:bodyPr wrap="square" lIns="0" tIns="0" rIns="0" bIns="0" rtlCol="0"/>
          <a:lstStyle/>
          <a:p>
            <a:endParaRPr/>
          </a:p>
        </p:txBody>
      </p:sp>
      <p:sp>
        <p:nvSpPr>
          <p:cNvPr id="6" name="object 6"/>
          <p:cNvSpPr txBox="1">
            <a:spLocks noGrp="1"/>
          </p:cNvSpPr>
          <p:nvPr>
            <p:ph type="title"/>
          </p:nvPr>
        </p:nvSpPr>
        <p:spPr>
          <a:xfrm>
            <a:off x="253922" y="2301875"/>
            <a:ext cx="17341928" cy="1859483"/>
          </a:xfrm>
          <a:prstGeom prst="rect">
            <a:avLst/>
          </a:prstGeom>
        </p:spPr>
        <p:txBody>
          <a:bodyPr vert="horz" wrap="square" lIns="0" tIns="0" rIns="0" bIns="0" rtlCol="0">
            <a:spAutoFit/>
          </a:bodyPr>
          <a:lstStyle/>
          <a:p>
            <a:pPr marL="12700">
              <a:lnSpc>
                <a:spcPct val="100000"/>
              </a:lnSpc>
            </a:pPr>
            <a:r>
              <a:rPr lang="en-US" sz="6600" kern="1200" spc="300" dirty="0">
                <a:solidFill>
                  <a:schemeClr val="tx1"/>
                </a:solidFill>
                <a:ea typeface="+mn-ea"/>
              </a:rPr>
              <a:t>KERALA CONSULTANCY COUNCIL</a:t>
            </a:r>
            <a:endParaRPr sz="6600" kern="1200" spc="300" dirty="0">
              <a:solidFill>
                <a:schemeClr val="tx1"/>
              </a:solidFill>
              <a:ea typeface="+mn-ea"/>
            </a:endParaRPr>
          </a:p>
          <a:p>
            <a:pPr marL="12700">
              <a:lnSpc>
                <a:spcPct val="100000"/>
              </a:lnSpc>
              <a:spcBef>
                <a:spcPts val="114"/>
              </a:spcBef>
              <a:tabLst>
                <a:tab pos="2653030" algn="l"/>
                <a:tab pos="6842125" algn="l"/>
              </a:tabLst>
            </a:pPr>
            <a:endParaRPr sz="5400" dirty="0">
              <a:latin typeface="Myriad Pro"/>
              <a:cs typeface="Myriad Pro"/>
            </a:endParaRPr>
          </a:p>
        </p:txBody>
      </p:sp>
      <p:sp>
        <p:nvSpPr>
          <p:cNvPr id="7" name="object 7"/>
          <p:cNvSpPr txBox="1"/>
          <p:nvPr/>
        </p:nvSpPr>
        <p:spPr>
          <a:xfrm>
            <a:off x="10052050" y="8626475"/>
            <a:ext cx="9341485" cy="1606594"/>
          </a:xfrm>
          <a:prstGeom prst="rect">
            <a:avLst/>
          </a:prstGeom>
        </p:spPr>
        <p:txBody>
          <a:bodyPr vert="horz" wrap="square" lIns="0" tIns="0" rIns="0" bIns="0" rtlCol="0">
            <a:spAutoFit/>
          </a:bodyPr>
          <a:lstStyle/>
          <a:p>
            <a:pPr marL="12700" marR="5080">
              <a:lnSpc>
                <a:spcPct val="116399"/>
              </a:lnSpc>
              <a:tabLst>
                <a:tab pos="5894705" algn="l"/>
              </a:tabLst>
            </a:pPr>
            <a:r>
              <a:rPr sz="4500" b="1" spc="300" dirty="0">
                <a:latin typeface="Garamond"/>
                <a:cs typeface="Garamond"/>
              </a:rPr>
              <a:t>WOMEN´</a:t>
            </a:r>
            <a:r>
              <a:rPr sz="4500" b="1" spc="20" dirty="0">
                <a:latin typeface="Garamond"/>
                <a:cs typeface="Garamond"/>
              </a:rPr>
              <a:t>S</a:t>
            </a:r>
            <a:r>
              <a:rPr sz="4500" b="1" spc="370" dirty="0">
                <a:latin typeface="Garamond"/>
                <a:cs typeface="Garamond"/>
              </a:rPr>
              <a:t> </a:t>
            </a:r>
            <a:r>
              <a:rPr sz="4500" b="1" spc="45" dirty="0">
                <a:latin typeface="Garamond"/>
                <a:cs typeface="Garamond"/>
              </a:rPr>
              <a:t>INDIA</a:t>
            </a:r>
            <a:r>
              <a:rPr sz="4500" b="1" spc="-305" dirty="0">
                <a:latin typeface="Garamond"/>
                <a:cs typeface="Garamond"/>
              </a:rPr>
              <a:t>N</a:t>
            </a:r>
            <a:r>
              <a:rPr sz="4500" b="1" dirty="0">
                <a:latin typeface="Garamond"/>
                <a:cs typeface="Garamond"/>
              </a:rPr>
              <a:t>	</a:t>
            </a:r>
            <a:r>
              <a:rPr sz="4500" b="1" spc="100" dirty="0">
                <a:latin typeface="Garamond"/>
                <a:cs typeface="Garamond"/>
              </a:rPr>
              <a:t>CHAMBER</a:t>
            </a:r>
            <a:r>
              <a:rPr sz="4500" b="1" spc="204" dirty="0">
                <a:latin typeface="Garamond"/>
                <a:cs typeface="Garamond"/>
              </a:rPr>
              <a:t> </a:t>
            </a:r>
            <a:r>
              <a:rPr sz="4500" b="1" spc="50" dirty="0">
                <a:latin typeface="Garamond"/>
                <a:cs typeface="Garamond"/>
              </a:rPr>
              <a:t>O</a:t>
            </a:r>
            <a:r>
              <a:rPr sz="4500" b="1" spc="-170" dirty="0">
                <a:latin typeface="Garamond"/>
                <a:cs typeface="Garamond"/>
              </a:rPr>
              <a:t>F</a:t>
            </a:r>
            <a:r>
              <a:rPr sz="4500" b="1" spc="370" dirty="0">
                <a:latin typeface="Garamond"/>
                <a:cs typeface="Garamond"/>
              </a:rPr>
              <a:t> </a:t>
            </a:r>
            <a:r>
              <a:rPr sz="4500" b="1" spc="135" dirty="0">
                <a:latin typeface="Garamond"/>
                <a:cs typeface="Garamond"/>
              </a:rPr>
              <a:t>C</a:t>
            </a:r>
            <a:r>
              <a:rPr sz="4500" b="1" spc="75" dirty="0">
                <a:latin typeface="Garamond"/>
                <a:cs typeface="Garamond"/>
              </a:rPr>
              <a:t>OMME</a:t>
            </a:r>
            <a:r>
              <a:rPr sz="4500" b="1" spc="-50" dirty="0">
                <a:latin typeface="Garamond"/>
                <a:cs typeface="Garamond"/>
              </a:rPr>
              <a:t>R</a:t>
            </a:r>
            <a:r>
              <a:rPr sz="4500" b="1" spc="25" dirty="0">
                <a:latin typeface="Garamond"/>
                <a:cs typeface="Garamond"/>
              </a:rPr>
              <a:t>C</a:t>
            </a:r>
            <a:r>
              <a:rPr sz="4500" b="1" spc="-254" dirty="0">
                <a:latin typeface="Garamond"/>
                <a:cs typeface="Garamond"/>
              </a:rPr>
              <a:t>E</a:t>
            </a:r>
            <a:r>
              <a:rPr sz="4500" b="1" spc="370" dirty="0">
                <a:latin typeface="Garamond"/>
                <a:cs typeface="Garamond"/>
              </a:rPr>
              <a:t> </a:t>
            </a:r>
            <a:r>
              <a:rPr sz="4500" b="1" spc="130" dirty="0">
                <a:latin typeface="Garamond"/>
                <a:cs typeface="Garamond"/>
              </a:rPr>
              <a:t>AN</a:t>
            </a:r>
            <a:r>
              <a:rPr sz="4500" b="1" spc="-145" dirty="0">
                <a:latin typeface="Garamond"/>
                <a:cs typeface="Garamond"/>
              </a:rPr>
              <a:t>D</a:t>
            </a:r>
            <a:r>
              <a:rPr sz="4500" b="1" spc="370" dirty="0">
                <a:latin typeface="Garamond"/>
                <a:cs typeface="Garamond"/>
              </a:rPr>
              <a:t> </a:t>
            </a:r>
            <a:r>
              <a:rPr sz="4500" b="1" spc="-95" dirty="0">
                <a:latin typeface="Garamond"/>
                <a:cs typeface="Garamond"/>
              </a:rPr>
              <a:t>IN</a:t>
            </a:r>
            <a:r>
              <a:rPr sz="4500" b="1" spc="45" dirty="0">
                <a:latin typeface="Garamond"/>
                <a:cs typeface="Garamond"/>
              </a:rPr>
              <a:t>D</a:t>
            </a:r>
            <a:r>
              <a:rPr sz="4500" b="1" spc="100" dirty="0">
                <a:latin typeface="Garamond"/>
                <a:cs typeface="Garamond"/>
              </a:rPr>
              <a:t>U</a:t>
            </a:r>
            <a:r>
              <a:rPr sz="4500" b="1" spc="335" dirty="0">
                <a:latin typeface="Garamond"/>
                <a:cs typeface="Garamond"/>
              </a:rPr>
              <a:t>S</a:t>
            </a:r>
            <a:r>
              <a:rPr sz="4500" b="1" spc="175" dirty="0">
                <a:latin typeface="Garamond"/>
                <a:cs typeface="Garamond"/>
              </a:rPr>
              <a:t>T</a:t>
            </a:r>
            <a:r>
              <a:rPr sz="4500" b="1" spc="-140" dirty="0">
                <a:latin typeface="Garamond"/>
                <a:cs typeface="Garamond"/>
              </a:rPr>
              <a:t>R</a:t>
            </a:r>
            <a:r>
              <a:rPr sz="4500" b="1" spc="-120" dirty="0">
                <a:latin typeface="Garamond"/>
                <a:cs typeface="Garamond"/>
              </a:rPr>
              <a:t>Y</a:t>
            </a:r>
            <a:endParaRPr sz="4500" dirty="0">
              <a:latin typeface="Garamond"/>
              <a:cs typeface="Garamond"/>
            </a:endParaRPr>
          </a:p>
        </p:txBody>
      </p:sp>
      <p:sp>
        <p:nvSpPr>
          <p:cNvPr id="11" name="object 11"/>
          <p:cNvSpPr/>
          <p:nvPr/>
        </p:nvSpPr>
        <p:spPr>
          <a:xfrm>
            <a:off x="15868995" y="8171967"/>
            <a:ext cx="19685" cy="60325"/>
          </a:xfrm>
          <a:custGeom>
            <a:avLst/>
            <a:gdLst/>
            <a:ahLst/>
            <a:cxnLst/>
            <a:rect l="l" t="t" r="r" b="b"/>
            <a:pathLst>
              <a:path w="19684" h="60325">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p:spPr>
        <p:txBody>
          <a:bodyPr wrap="square" lIns="0" tIns="0" rIns="0" bIns="0" rtlCol="0"/>
          <a:lstStyle/>
          <a:p>
            <a:endParaRPr/>
          </a:p>
        </p:txBody>
      </p:sp>
      <p:sp>
        <p:nvSpPr>
          <p:cNvPr id="12" name="object 12"/>
          <p:cNvSpPr/>
          <p:nvPr/>
        </p:nvSpPr>
        <p:spPr>
          <a:xfrm>
            <a:off x="15886583" y="8202214"/>
            <a:ext cx="14604" cy="31115"/>
          </a:xfrm>
          <a:custGeom>
            <a:avLst/>
            <a:gdLst/>
            <a:ahLst/>
            <a:cxnLst/>
            <a:rect l="l" t="t" r="r" b="b"/>
            <a:pathLst>
              <a:path w="14605" h="31115">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p:spPr>
        <p:txBody>
          <a:bodyPr wrap="square" lIns="0" tIns="0" rIns="0" bIns="0" rtlCol="0"/>
          <a:lstStyle/>
          <a:p>
            <a:endParaRPr/>
          </a:p>
        </p:txBody>
      </p:sp>
      <p:sp>
        <p:nvSpPr>
          <p:cNvPr id="15" name="object 7"/>
          <p:cNvSpPr txBox="1"/>
          <p:nvPr/>
        </p:nvSpPr>
        <p:spPr>
          <a:xfrm>
            <a:off x="10128250" y="10109178"/>
            <a:ext cx="4800600" cy="803297"/>
          </a:xfrm>
          <a:prstGeom prst="rect">
            <a:avLst/>
          </a:prstGeom>
        </p:spPr>
        <p:txBody>
          <a:bodyPr vert="horz" wrap="square" lIns="0" tIns="0" rIns="0" bIns="0" rtlCol="0">
            <a:spAutoFit/>
          </a:bodyPr>
          <a:lstStyle/>
          <a:p>
            <a:pPr marL="12700" marR="5080">
              <a:lnSpc>
                <a:spcPct val="116399"/>
              </a:lnSpc>
              <a:tabLst>
                <a:tab pos="5894705" algn="l"/>
              </a:tabLst>
            </a:pPr>
            <a:r>
              <a:rPr lang="en-US" sz="4500" b="1" spc="300" dirty="0">
                <a:latin typeface="Garamond"/>
                <a:cs typeface="Garamond"/>
              </a:rPr>
              <a:t>www.wicci.in</a:t>
            </a:r>
            <a:endParaRPr sz="4500" dirty="0">
              <a:latin typeface="Garamond"/>
              <a:cs typeface="Garamond"/>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8" name="Slide Number Placeholder 17"/>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18111" y="6778473"/>
            <a:ext cx="4803140" cy="203835"/>
          </a:xfrm>
          <a:prstGeom prst="rect">
            <a:avLst/>
          </a:prstGeom>
        </p:spPr>
        <p:txBody>
          <a:bodyPr vert="horz" wrap="square" lIns="0" tIns="0" rIns="0" bIns="0" rtlCol="0">
            <a:spAutoFit/>
          </a:bodyPr>
          <a:lstStyle/>
          <a:p>
            <a:pPr marL="12700">
              <a:lnSpc>
                <a:spcPct val="100000"/>
              </a:lnSpc>
            </a:pPr>
            <a:r>
              <a:rPr sz="1400" spc="10" dirty="0">
                <a:solidFill>
                  <a:srgbClr val="DD8EA8"/>
                </a:solidFill>
                <a:latin typeface="Arial"/>
                <a:cs typeface="Arial"/>
              </a:rPr>
              <a:t>W</a:t>
            </a:r>
            <a:r>
              <a:rPr sz="1400" spc="40" dirty="0">
                <a:solidFill>
                  <a:srgbClr val="DD8EA8"/>
                </a:solidFill>
                <a:latin typeface="Arial"/>
                <a:cs typeface="Arial"/>
              </a:rPr>
              <a:t>O</a:t>
            </a:r>
            <a:r>
              <a:rPr sz="1400" spc="-85" dirty="0">
                <a:solidFill>
                  <a:srgbClr val="DD8EA8"/>
                </a:solidFill>
                <a:latin typeface="Arial"/>
                <a:cs typeface="Arial"/>
              </a:rPr>
              <a:t>ME</a:t>
            </a:r>
            <a:r>
              <a:rPr sz="1400" spc="-165" dirty="0">
                <a:solidFill>
                  <a:srgbClr val="DD8EA8"/>
                </a:solidFill>
                <a:latin typeface="Arial"/>
                <a:cs typeface="Arial"/>
              </a:rPr>
              <a:t>N</a:t>
            </a:r>
            <a:r>
              <a:rPr sz="1400" spc="25" dirty="0">
                <a:solidFill>
                  <a:srgbClr val="DD8EA8"/>
                </a:solidFill>
                <a:latin typeface="Arial"/>
                <a:cs typeface="Arial"/>
              </a:rPr>
              <a:t>'</a:t>
            </a:r>
            <a:r>
              <a:rPr sz="1400" spc="-200" dirty="0">
                <a:solidFill>
                  <a:srgbClr val="DD8EA8"/>
                </a:solidFill>
                <a:latin typeface="Arial"/>
                <a:cs typeface="Arial"/>
              </a:rPr>
              <a:t>S</a:t>
            </a:r>
            <a:r>
              <a:rPr sz="1400" spc="-10" dirty="0">
                <a:solidFill>
                  <a:srgbClr val="DD8EA8"/>
                </a:solidFill>
                <a:latin typeface="Arial"/>
                <a:cs typeface="Arial"/>
              </a:rPr>
              <a:t> </a:t>
            </a:r>
            <a:r>
              <a:rPr sz="1400" spc="80" dirty="0">
                <a:solidFill>
                  <a:srgbClr val="DD8EA8"/>
                </a:solidFill>
                <a:latin typeface="Arial"/>
                <a:cs typeface="Arial"/>
              </a:rPr>
              <a:t>I</a:t>
            </a:r>
            <a:r>
              <a:rPr sz="1400" spc="-95" dirty="0">
                <a:solidFill>
                  <a:srgbClr val="DD8EA8"/>
                </a:solidFill>
                <a:latin typeface="Arial"/>
                <a:cs typeface="Arial"/>
              </a:rPr>
              <a:t>N</a:t>
            </a:r>
            <a:r>
              <a:rPr sz="1400" spc="-160" dirty="0">
                <a:solidFill>
                  <a:srgbClr val="DD8EA8"/>
                </a:solidFill>
                <a:latin typeface="Arial"/>
                <a:cs typeface="Arial"/>
              </a:rPr>
              <a:t>D</a:t>
            </a:r>
            <a:r>
              <a:rPr sz="1400" spc="80" dirty="0">
                <a:solidFill>
                  <a:srgbClr val="DD8EA8"/>
                </a:solidFill>
                <a:latin typeface="Arial"/>
                <a:cs typeface="Arial"/>
              </a:rPr>
              <a:t>I</a:t>
            </a:r>
            <a:r>
              <a:rPr sz="1400" spc="-110" dirty="0">
                <a:solidFill>
                  <a:srgbClr val="DD8EA8"/>
                </a:solidFill>
                <a:latin typeface="Arial"/>
                <a:cs typeface="Arial"/>
              </a:rPr>
              <a:t>AN</a:t>
            </a:r>
            <a:r>
              <a:rPr sz="1400" spc="-50" dirty="0">
                <a:solidFill>
                  <a:srgbClr val="DD8EA8"/>
                </a:solidFill>
                <a:latin typeface="Arial"/>
                <a:cs typeface="Arial"/>
              </a:rPr>
              <a:t> </a:t>
            </a:r>
            <a:r>
              <a:rPr sz="1400" spc="-110" dirty="0">
                <a:solidFill>
                  <a:srgbClr val="DD8EA8"/>
                </a:solidFill>
                <a:latin typeface="Arial"/>
                <a:cs typeface="Arial"/>
              </a:rPr>
              <a:t>CHAMBER</a:t>
            </a:r>
            <a:r>
              <a:rPr sz="1400" spc="75" dirty="0">
                <a:solidFill>
                  <a:srgbClr val="DD8EA8"/>
                </a:solidFill>
                <a:latin typeface="Arial"/>
                <a:cs typeface="Arial"/>
              </a:rPr>
              <a:t> </a:t>
            </a:r>
            <a:r>
              <a:rPr sz="1400" spc="-35" dirty="0">
                <a:solidFill>
                  <a:srgbClr val="DD8EA8"/>
                </a:solidFill>
                <a:latin typeface="Arial"/>
                <a:cs typeface="Arial"/>
              </a:rPr>
              <a:t>O</a:t>
            </a:r>
            <a:r>
              <a:rPr sz="1400" spc="-60" dirty="0">
                <a:solidFill>
                  <a:srgbClr val="DD8EA8"/>
                </a:solidFill>
                <a:latin typeface="Arial"/>
                <a:cs typeface="Arial"/>
              </a:rPr>
              <a:t>F</a:t>
            </a:r>
            <a:r>
              <a:rPr sz="1400" spc="-130" dirty="0">
                <a:solidFill>
                  <a:srgbClr val="DD8EA8"/>
                </a:solidFill>
                <a:latin typeface="Arial"/>
                <a:cs typeface="Arial"/>
              </a:rPr>
              <a:t> </a:t>
            </a:r>
            <a:r>
              <a:rPr sz="1400" spc="-65" dirty="0">
                <a:solidFill>
                  <a:srgbClr val="DD8EA8"/>
                </a:solidFill>
                <a:latin typeface="Arial"/>
                <a:cs typeface="Arial"/>
              </a:rPr>
              <a:t>C</a:t>
            </a:r>
            <a:r>
              <a:rPr sz="1400" spc="-90" dirty="0">
                <a:solidFill>
                  <a:srgbClr val="DD8EA8"/>
                </a:solidFill>
                <a:latin typeface="Arial"/>
                <a:cs typeface="Arial"/>
              </a:rPr>
              <a:t>O</a:t>
            </a:r>
            <a:r>
              <a:rPr sz="1400" spc="-114" dirty="0">
                <a:solidFill>
                  <a:srgbClr val="DD8EA8"/>
                </a:solidFill>
                <a:latin typeface="Arial"/>
                <a:cs typeface="Arial"/>
              </a:rPr>
              <a:t>MMERCE</a:t>
            </a:r>
            <a:r>
              <a:rPr sz="1400" spc="-5" dirty="0">
                <a:solidFill>
                  <a:srgbClr val="DD8EA8"/>
                </a:solidFill>
                <a:latin typeface="Arial"/>
                <a:cs typeface="Arial"/>
              </a:rPr>
              <a:t> </a:t>
            </a:r>
            <a:r>
              <a:rPr sz="1400" spc="-55" dirty="0">
                <a:solidFill>
                  <a:srgbClr val="DD8EA8"/>
                </a:solidFill>
                <a:latin typeface="Arial"/>
                <a:cs typeface="Arial"/>
              </a:rPr>
              <a:t>A</a:t>
            </a:r>
            <a:r>
              <a:rPr sz="1400" spc="-65" dirty="0">
                <a:solidFill>
                  <a:srgbClr val="DD8EA8"/>
                </a:solidFill>
                <a:latin typeface="Arial"/>
                <a:cs typeface="Arial"/>
              </a:rPr>
              <a:t>N</a:t>
            </a:r>
            <a:r>
              <a:rPr sz="1400" spc="-650" dirty="0">
                <a:solidFill>
                  <a:srgbClr val="DD8EA8"/>
                </a:solidFill>
                <a:latin typeface="Arial"/>
                <a:cs typeface="Arial"/>
              </a:rPr>
              <a:t>D</a:t>
            </a:r>
            <a:r>
              <a:rPr sz="1400" spc="-735" dirty="0">
                <a:solidFill>
                  <a:srgbClr val="DD8EA8"/>
                </a:solidFill>
                <a:latin typeface="Arial"/>
                <a:cs typeface="Arial"/>
              </a:rPr>
              <a:t>I</a:t>
            </a:r>
            <a:r>
              <a:rPr sz="1400" spc="-190" dirty="0">
                <a:solidFill>
                  <a:srgbClr val="DD8EA8"/>
                </a:solidFill>
                <a:latin typeface="Arial"/>
                <a:cs typeface="Arial"/>
              </a:rPr>
              <a:t>N</a:t>
            </a:r>
            <a:r>
              <a:rPr sz="1400" spc="-135" dirty="0">
                <a:solidFill>
                  <a:srgbClr val="DD8EA8"/>
                </a:solidFill>
                <a:latin typeface="Arial"/>
                <a:cs typeface="Arial"/>
              </a:rPr>
              <a:t>DUSTRY</a:t>
            </a:r>
            <a:endParaRPr sz="1400" dirty="0">
              <a:latin typeface="Arial"/>
              <a:cs typeface="Arial"/>
            </a:endParaRPr>
          </a:p>
        </p:txBody>
      </p:sp>
      <p:sp>
        <p:nvSpPr>
          <p:cNvPr id="3" name="Slide Number Placeholder 2"/>
          <p:cNvSpPr>
            <a:spLocks noGrp="1"/>
          </p:cNvSpPr>
          <p:nvPr>
            <p:ph type="sldNum" sz="quarter" idx="7"/>
          </p:nvPr>
        </p:nvSpPr>
        <p:spPr/>
        <p:txBody>
          <a:bodyPr/>
          <a:lstStyle/>
          <a:p>
            <a:fld id="{B6F15528-21DE-4FAA-801E-634DDDAF4B2B}" type="slidenum">
              <a:rPr lang="en-US" smtClean="0"/>
              <a:t>10</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060450" y="854075"/>
            <a:ext cx="18516600" cy="3036173"/>
          </a:xfrm>
          <a:prstGeom prst="rect">
            <a:avLst/>
          </a:prstGeom>
        </p:spPr>
        <p:txBody>
          <a:bodyPr vert="horz" wrap="square" lIns="0" tIns="1101810" rIns="0" bIns="0" rtlCol="0">
            <a:spAutoFit/>
          </a:bodyPr>
          <a:lstStyle/>
          <a:p>
            <a:pPr marL="307340">
              <a:lnSpc>
                <a:spcPts val="8150"/>
              </a:lnSpc>
            </a:pPr>
            <a:r>
              <a:rPr lang="en-US" sz="6600" spc="-135" dirty="0"/>
              <a:t>Devaki R Menon,  President</a:t>
            </a:r>
            <a:endParaRPr sz="6600" spc="-135" dirty="0"/>
          </a:p>
          <a:p>
            <a:pPr marL="304800">
              <a:lnSpc>
                <a:spcPts val="3410"/>
              </a:lnSpc>
            </a:pPr>
            <a:r>
              <a:rPr lang="en-US" sz="2950" b="0" spc="240" dirty="0">
                <a:latin typeface="Myriad Pro"/>
                <a:cs typeface="Myriad Pro"/>
              </a:rPr>
              <a:t>KERALA CONSULTANCY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212850" y="3933734"/>
            <a:ext cx="11734800" cy="6432530"/>
          </a:xfrm>
          <a:prstGeom prst="rect">
            <a:avLst/>
          </a:prstGeom>
        </p:spPr>
        <p:txBody>
          <a:bodyPr vert="horz" wrap="square" lIns="0" tIns="0" rIns="0" bIns="0" rtlCol="0">
            <a:spAutoFit/>
          </a:bodyPr>
          <a:lstStyle/>
          <a:p>
            <a:pPr marL="12700" algn="just">
              <a:lnSpc>
                <a:spcPct val="100000"/>
              </a:lnSpc>
            </a:pPr>
            <a:endParaRPr lang="en-US" sz="3800" b="1" spc="25" dirty="0">
              <a:latin typeface="Garamond"/>
              <a:cs typeface="Garamond"/>
            </a:endParaRPr>
          </a:p>
          <a:p>
            <a:pPr marL="12700" algn="just">
              <a:lnSpc>
                <a:spcPct val="100000"/>
              </a:lnSpc>
            </a:pPr>
            <a:r>
              <a:rPr lang="en-US" sz="3800" b="1" spc="25" dirty="0">
                <a:latin typeface="Garamond"/>
                <a:cs typeface="Garamond"/>
              </a:rPr>
              <a:t>BIO :</a:t>
            </a:r>
          </a:p>
          <a:p>
            <a:pPr marL="12700" algn="just"/>
            <a:r>
              <a:rPr lang="en-US" sz="3800" spc="25" dirty="0">
                <a:latin typeface="Garamond"/>
              </a:rPr>
              <a:t>Management Consulting Practitioner </a:t>
            </a:r>
          </a:p>
          <a:p>
            <a:pPr marL="12700" algn="just"/>
            <a:r>
              <a:rPr lang="en-US" sz="3800" spc="25" dirty="0">
                <a:latin typeface="Garamond"/>
              </a:rPr>
              <a:t>Founder and CEO of Kacchapi, The Business Clinic, Registered at Mizone Kannur </a:t>
            </a:r>
          </a:p>
          <a:p>
            <a:pPr marL="12700" algn="just"/>
            <a:r>
              <a:rPr lang="en-US" sz="3800" spc="25" dirty="0">
                <a:latin typeface="Garamond"/>
              </a:rPr>
              <a:t>Clientele – MSME Enterprises </a:t>
            </a:r>
          </a:p>
          <a:p>
            <a:pPr marL="12700" algn="just"/>
            <a:r>
              <a:rPr lang="en-US" sz="3800" spc="25" dirty="0">
                <a:latin typeface="Garamond"/>
              </a:rPr>
              <a:t>Focus on Change Management, Organization Development, Entrepreneur Coaching, Employment Training, Business Research and Implementation of strategies and technology for future proofing. </a:t>
            </a:r>
          </a:p>
          <a:p>
            <a:pPr marL="12700" algn="just"/>
            <a:r>
              <a:rPr lang="en-US" sz="3800" spc="25" dirty="0">
                <a:latin typeface="Garamond"/>
              </a:rPr>
              <a:t>      </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0" y="5361305"/>
            <a:ext cx="45719"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a:t>
            </a:fld>
            <a:endParaRPr lang="en-US"/>
          </a:p>
        </p:txBody>
      </p:sp>
      <p:pic>
        <p:nvPicPr>
          <p:cNvPr id="12" name="Picture Placeholder 7">
            <a:extLst>
              <a:ext uri="{FF2B5EF4-FFF2-40B4-BE49-F238E27FC236}">
                <a16:creationId xmlns:a16="http://schemas.microsoft.com/office/drawing/2014/main" id="{B690BCAD-13A5-ECEC-6CB2-776E73BCB7C1}"/>
              </a:ext>
            </a:extLst>
          </p:cNvPr>
          <p:cNvPicPr>
            <a:picLocks noChangeAspect="1"/>
          </p:cNvPicPr>
          <p:nvPr/>
        </p:nvPicPr>
        <p:blipFill>
          <a:blip r:embed="rId4"/>
          <a:srcRect l="13641" r="13641"/>
          <a:stretch>
            <a:fillRect/>
          </a:stretch>
        </p:blipFill>
        <p:spPr>
          <a:xfrm>
            <a:off x="13100569" y="4444828"/>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p:spPr>
      </p:pic>
    </p:spTree>
    <p:extLst>
      <p:ext uri="{BB962C8B-B14F-4D97-AF65-F5344CB8AC3E}">
        <p14:creationId xmlns:p14="http://schemas.microsoft.com/office/powerpoint/2010/main" val="138181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E84F48-3DA6-2935-AD80-EB5D30A43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6600" y="4826173"/>
            <a:ext cx="5632295" cy="5974255"/>
          </a:xfrm>
          <a:prstGeom prst="rect">
            <a:avLst/>
          </a:prstGeom>
        </p:spPr>
      </p:pic>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Bhavya Nandakumar, Digital Strategist</a:t>
            </a:r>
            <a:endParaRPr lang="en-US"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KERALA CONSULTANCY </a:t>
            </a:r>
            <a:r>
              <a:rPr lang="en-US" sz="2950" b="0" spc="55" dirty="0">
                <a:latin typeface="Myriad Pro"/>
                <a:cs typeface="Myriad Pro"/>
              </a:rPr>
              <a:t>C</a:t>
            </a:r>
            <a:r>
              <a:rPr lang="en-US" sz="2950" b="0" spc="114" dirty="0">
                <a:latin typeface="Myriad Pro"/>
                <a:cs typeface="Myriad Pro"/>
              </a:rPr>
              <a:t>OUNCIL </a:t>
            </a:r>
            <a:br>
              <a:rPr lang="en-US" sz="2950" b="0" spc="114" dirty="0">
                <a:latin typeface="Myriad Pro"/>
                <a:cs typeface="Myriad Pro"/>
              </a:rPr>
            </a:br>
            <a:r>
              <a:rPr lang="en-US" sz="2950" b="0" spc="114" dirty="0">
                <a:latin typeface="Myriad Pro"/>
                <a:cs typeface="Myriad Pro"/>
              </a:rPr>
              <a:t>WICCI</a:t>
            </a:r>
            <a:endParaRPr lang="en-US" sz="2950" dirty="0">
              <a:latin typeface="Myriad Pro"/>
              <a:cs typeface="Myriad Pro"/>
            </a:endParaRPr>
          </a:p>
        </p:txBody>
      </p:sp>
      <p:sp>
        <p:nvSpPr>
          <p:cNvPr id="6" name="object 6"/>
          <p:cNvSpPr txBox="1"/>
          <p:nvPr/>
        </p:nvSpPr>
        <p:spPr>
          <a:xfrm>
            <a:off x="1476856" y="4513994"/>
            <a:ext cx="10321290" cy="5847755"/>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a:t>
            </a:r>
          </a:p>
          <a:p>
            <a:pPr marL="12700" algn="just">
              <a:lnSpc>
                <a:spcPct val="100000"/>
              </a:lnSpc>
            </a:pPr>
            <a:r>
              <a:rPr lang="en-US" sz="3800" spc="25" dirty="0">
                <a:latin typeface="Garamond"/>
                <a:cs typeface="Garamond"/>
              </a:rPr>
              <a:t>Bhavya Nandakumar, the founder of </a:t>
            </a:r>
            <a:r>
              <a:rPr lang="en-US" sz="3800" spc="25" dirty="0" err="1">
                <a:latin typeface="Garamond"/>
                <a:cs typeface="Garamond"/>
              </a:rPr>
              <a:t>Shepreneur</a:t>
            </a:r>
            <a:r>
              <a:rPr lang="en-US" sz="3800" spc="25" dirty="0">
                <a:latin typeface="Garamond"/>
                <a:cs typeface="Garamond"/>
              </a:rPr>
              <a:t> Hub, is an MBA in HR &amp; Marketing; a published author, speaker, and trainer who has a keen interest in empowering women entrepreneurs.  She has more than 10 years of digital marketing experience and is passionate about advertising, writing, and humans in general. She has trained over a 1000 students in digital marketing and also has been featured in various magazines for her contributions to the industry</a:t>
            </a: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 y="5361093"/>
            <a:ext cx="146050"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44083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Vincy Seju, Media Consultant</a:t>
            </a:r>
            <a:endParaRPr sz="6600" spc="-135" dirty="0"/>
          </a:p>
          <a:p>
            <a:pPr marL="304800">
              <a:lnSpc>
                <a:spcPts val="3410"/>
              </a:lnSpc>
            </a:pPr>
            <a:r>
              <a:rPr lang="en-US" sz="2950" b="0" spc="240" dirty="0">
                <a:latin typeface="Myriad Pro"/>
                <a:cs typeface="Myriad Pro"/>
              </a:rPr>
              <a:t>COUNCIL MEMBER, KERALA CONSULTANCY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774844" y="3933734"/>
            <a:ext cx="12406152" cy="6432530"/>
          </a:xfrm>
          <a:prstGeom prst="rect">
            <a:avLst/>
          </a:prstGeom>
        </p:spPr>
        <p:txBody>
          <a:bodyPr vert="horz" wrap="square" lIns="0" tIns="0" rIns="0" bIns="0" rtlCol="0">
            <a:spAutoFit/>
          </a:bodyPr>
          <a:lstStyle/>
          <a:p>
            <a:pPr marL="12700" algn="just">
              <a:lnSpc>
                <a:spcPct val="100000"/>
              </a:lnSpc>
            </a:pPr>
            <a:endParaRPr lang="en-US" sz="3800" b="1" spc="25" dirty="0">
              <a:latin typeface="Garamond"/>
              <a:cs typeface="Garamond"/>
            </a:endParaRPr>
          </a:p>
          <a:p>
            <a:pPr marL="12700" algn="just">
              <a:lnSpc>
                <a:spcPct val="100000"/>
              </a:lnSpc>
            </a:pPr>
            <a:r>
              <a:rPr lang="en-US" sz="3800" b="1" spc="25" dirty="0">
                <a:latin typeface="Garamond"/>
                <a:cs typeface="Garamond"/>
              </a:rPr>
              <a:t>BIO :</a:t>
            </a:r>
          </a:p>
          <a:p>
            <a:pPr marL="12700" algn="just"/>
            <a:r>
              <a:rPr lang="en-US" sz="3800" spc="25" dirty="0">
                <a:latin typeface="Garamond"/>
              </a:rPr>
              <a:t>Journalist by Profession </a:t>
            </a:r>
          </a:p>
          <a:p>
            <a:pPr marL="12700" algn="just"/>
            <a:r>
              <a:rPr lang="en-US" sz="3800" spc="25" dirty="0">
                <a:latin typeface="Garamond"/>
              </a:rPr>
              <a:t>Has more than 25 years of experience in media, worked in front line print and online news papers</a:t>
            </a:r>
          </a:p>
          <a:p>
            <a:pPr marL="12700" algn="just"/>
            <a:r>
              <a:rPr lang="en-US" sz="3800" spc="25" dirty="0">
                <a:latin typeface="Garamond"/>
              </a:rPr>
              <a:t>Passionate to be engaged in contributing articles for newspaper and women's magazine </a:t>
            </a:r>
          </a:p>
          <a:p>
            <a:pPr marL="12700" algn="just"/>
            <a:r>
              <a:rPr lang="en-US" sz="3800" spc="25" dirty="0">
                <a:latin typeface="Garamond"/>
              </a:rPr>
              <a:t>Loves baking and selling of </a:t>
            </a:r>
            <a:r>
              <a:rPr lang="en-US" sz="3800" spc="25" dirty="0" err="1">
                <a:latin typeface="Garamond"/>
              </a:rPr>
              <a:t>cakesand</a:t>
            </a:r>
            <a:r>
              <a:rPr lang="en-US" sz="3800" spc="25" dirty="0">
                <a:latin typeface="Garamond"/>
              </a:rPr>
              <a:t> </a:t>
            </a:r>
            <a:r>
              <a:rPr lang="en-US" sz="3800" spc="25" dirty="0" err="1">
                <a:latin typeface="Garamond"/>
              </a:rPr>
              <a:t>pasteries</a:t>
            </a:r>
            <a:r>
              <a:rPr lang="en-US" sz="3800" spc="25" dirty="0">
                <a:latin typeface="Garamond"/>
              </a:rPr>
              <a:t> (Vincy Patisserie) – a home baker who makes delicious cakes with customized designs as required by her customers </a:t>
            </a:r>
          </a:p>
          <a:p>
            <a:pPr marL="12700" algn="just"/>
            <a:r>
              <a:rPr lang="en-US" sz="3800" spc="25" dirty="0">
                <a:latin typeface="Garamond"/>
              </a:rPr>
              <a:t>      </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4</a:t>
            </a:fld>
            <a:endParaRPr lang="en-US"/>
          </a:p>
        </p:txBody>
      </p:sp>
      <p:pic>
        <p:nvPicPr>
          <p:cNvPr id="14" name="Picture Placeholder 12">
            <a:extLst>
              <a:ext uri="{FF2B5EF4-FFF2-40B4-BE49-F238E27FC236}">
                <a16:creationId xmlns:a16="http://schemas.microsoft.com/office/drawing/2014/main" id="{C456C438-5F6D-4A39-C3DD-3F543709D545}"/>
              </a:ext>
            </a:extLst>
          </p:cNvPr>
          <p:cNvPicPr>
            <a:picLocks noChangeAspect="1"/>
          </p:cNvPicPr>
          <p:nvPr/>
        </p:nvPicPr>
        <p:blipFill>
          <a:blip r:embed="rId4"/>
          <a:srcRect t="11013" b="11013"/>
          <a:stretch>
            <a:fillRect/>
          </a:stretch>
        </p:blipFill>
        <p:spPr>
          <a:xfrm>
            <a:off x="13268699" y="4764084"/>
            <a:ext cx="6112916" cy="5602180"/>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p:spPr>
      </p:pic>
      <p:sp>
        <p:nvSpPr>
          <p:cNvPr id="15" name="object 16">
            <a:extLst>
              <a:ext uri="{FF2B5EF4-FFF2-40B4-BE49-F238E27FC236}">
                <a16:creationId xmlns:a16="http://schemas.microsoft.com/office/drawing/2014/main" id="{3BE41076-6D31-F16C-49D1-1FFE7A4155F0}"/>
              </a:ext>
            </a:extLst>
          </p:cNvPr>
          <p:cNvSpPr/>
          <p:nvPr/>
        </p:nvSpPr>
        <p:spPr>
          <a:xfrm>
            <a:off x="1" y="5361093"/>
            <a:ext cx="146050"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Tree>
    <p:extLst>
      <p:ext uri="{BB962C8B-B14F-4D97-AF65-F5344CB8AC3E}">
        <p14:creationId xmlns:p14="http://schemas.microsoft.com/office/powerpoint/2010/main" val="3638630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E84F48-3DA6-2935-AD80-EB5D30A431B4}"/>
              </a:ext>
            </a:extLst>
          </p:cNvPr>
          <p:cNvPicPr>
            <a:picLocks noChangeAspect="1"/>
          </p:cNvPicPr>
          <p:nvPr/>
        </p:nvPicPr>
        <p:blipFill>
          <a:blip r:embed="rId3"/>
          <a:stretch>
            <a:fillRect/>
          </a:stretch>
        </p:blipFill>
        <p:spPr>
          <a:xfrm>
            <a:off x="14160128" y="4591439"/>
            <a:ext cx="5168221" cy="5578333"/>
          </a:xfrm>
          <a:prstGeom prst="rect">
            <a:avLst/>
          </a:prstGeom>
        </p:spPr>
      </p:pic>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Siji Gijino, Legal </a:t>
            </a:r>
            <a:r>
              <a:rPr lang="en-IN" sz="6600" spc="-135" dirty="0"/>
              <a:t>Advisor</a:t>
            </a:r>
            <a:endParaRPr sz="6600" spc="-135"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KERALA CONSULTANCY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774844" y="4283075"/>
            <a:ext cx="12172806" cy="7017306"/>
          </a:xfrm>
          <a:prstGeom prst="rect">
            <a:avLst/>
          </a:prstGeom>
        </p:spPr>
        <p:txBody>
          <a:bodyPr vert="horz" wrap="square" lIns="0" tIns="0" rIns="0" bIns="0" rtlCol="0">
            <a:spAutoFit/>
          </a:bodyPr>
          <a:lstStyle/>
          <a:p>
            <a:pPr marL="12700" algn="just">
              <a:lnSpc>
                <a:spcPct val="100000"/>
              </a:lnSpc>
            </a:pPr>
            <a:endParaRPr lang="en-US" sz="3800" b="1" spc="25" dirty="0">
              <a:latin typeface="Garamond"/>
              <a:cs typeface="Garamond"/>
            </a:endParaRPr>
          </a:p>
          <a:p>
            <a:pPr marL="12700" algn="just">
              <a:lnSpc>
                <a:spcPct val="100000"/>
              </a:lnSpc>
            </a:pPr>
            <a:r>
              <a:rPr lang="en-US" sz="3800" b="1" spc="25" dirty="0">
                <a:latin typeface="Garamond"/>
                <a:cs typeface="Garamond"/>
              </a:rPr>
              <a:t>BIO :</a:t>
            </a:r>
          </a:p>
          <a:p>
            <a:pPr marL="12700" algn="just"/>
            <a:r>
              <a:rPr lang="en-IN" sz="3800" spc="25" dirty="0">
                <a:latin typeface="Garamond"/>
              </a:rPr>
              <a:t>Well educated and accomplished lawyer offering a strong attention to detail and accuracy and excellent critical thinking and research skills with 17 years of extensive field  experience and determination to achieve great results. </a:t>
            </a:r>
            <a:endParaRPr lang="en-US" sz="3800" spc="25" dirty="0">
              <a:latin typeface="Garamond"/>
            </a:endParaRPr>
          </a:p>
          <a:p>
            <a:pPr marL="12700" algn="just"/>
            <a:r>
              <a:rPr lang="en-IN" sz="3800" spc="25" dirty="0">
                <a:latin typeface="Garamond"/>
              </a:rPr>
              <a:t>17 years of active practice as an advocate at the following Courts in  Kerala, India:- District Court and Additional District Court,  </a:t>
            </a:r>
            <a:r>
              <a:rPr lang="en-IN" sz="3800" spc="25" dirty="0" err="1">
                <a:latin typeface="Garamond"/>
              </a:rPr>
              <a:t>Munsiff</a:t>
            </a:r>
            <a:r>
              <a:rPr lang="en-IN" sz="3800" spc="25" dirty="0">
                <a:latin typeface="Garamond"/>
              </a:rPr>
              <a:t>  Courts, Judicial First Class Magistrate Court, Motor Accident Claims Tribunal &amp; Other </a:t>
            </a:r>
            <a:r>
              <a:rPr lang="en-IN" sz="3800" spc="25" dirty="0" err="1">
                <a:latin typeface="Garamond"/>
              </a:rPr>
              <a:t>Quazi</a:t>
            </a:r>
            <a:r>
              <a:rPr lang="en-IN" sz="3800" spc="25" dirty="0">
                <a:latin typeface="Garamond"/>
              </a:rPr>
              <a:t> Judicial Forum.</a:t>
            </a:r>
            <a:endParaRPr lang="en-US" sz="3800" spc="25" dirty="0">
              <a:latin typeface="Garamond"/>
            </a:endParaRPr>
          </a:p>
          <a:p>
            <a:pPr marL="12700" algn="just"/>
            <a:r>
              <a:rPr lang="en-US" sz="3800" spc="25" dirty="0">
                <a:latin typeface="Garamond"/>
              </a:rPr>
              <a:t>      </a:t>
            </a: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5</a:t>
            </a:fld>
            <a:endParaRPr lang="en-US"/>
          </a:p>
        </p:txBody>
      </p:sp>
      <p:sp>
        <p:nvSpPr>
          <p:cNvPr id="12" name="object 16">
            <a:extLst>
              <a:ext uri="{FF2B5EF4-FFF2-40B4-BE49-F238E27FC236}">
                <a16:creationId xmlns:a16="http://schemas.microsoft.com/office/drawing/2014/main" id="{F9039E1F-A432-0B3E-C478-93D979BF9F7B}"/>
              </a:ext>
            </a:extLst>
          </p:cNvPr>
          <p:cNvSpPr/>
          <p:nvPr/>
        </p:nvSpPr>
        <p:spPr>
          <a:xfrm>
            <a:off x="1" y="5361093"/>
            <a:ext cx="146050"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Tree>
    <p:extLst>
      <p:ext uri="{BB962C8B-B14F-4D97-AF65-F5344CB8AC3E}">
        <p14:creationId xmlns:p14="http://schemas.microsoft.com/office/powerpoint/2010/main" val="3976091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774843" y="854075"/>
            <a:ext cx="18802207" cy="3036173"/>
          </a:xfrm>
          <a:prstGeom prst="rect">
            <a:avLst/>
          </a:prstGeom>
        </p:spPr>
        <p:txBody>
          <a:bodyPr vert="horz" wrap="square" lIns="0" tIns="1101810" rIns="0" bIns="0" rtlCol="0">
            <a:spAutoFit/>
          </a:bodyPr>
          <a:lstStyle/>
          <a:p>
            <a:pPr marL="307340">
              <a:lnSpc>
                <a:spcPts val="8150"/>
              </a:lnSpc>
            </a:pPr>
            <a:r>
              <a:rPr lang="en-US" sz="6600" spc="-135" dirty="0"/>
              <a:t>Rajitha P.K</a:t>
            </a:r>
            <a:endParaRPr sz="6600" spc="-135" dirty="0"/>
          </a:p>
          <a:p>
            <a:pPr marL="304800">
              <a:lnSpc>
                <a:spcPts val="3410"/>
              </a:lnSpc>
            </a:pPr>
            <a:r>
              <a:rPr lang="en-US" sz="2950" b="0" spc="240" dirty="0">
                <a:latin typeface="Myriad Pro"/>
                <a:cs typeface="Myriad Pro"/>
              </a:rPr>
              <a:t>COUNCIL MEMBER, KERALA CONSULTANCY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770891" y="3933734"/>
            <a:ext cx="12605540" cy="6432530"/>
          </a:xfrm>
          <a:prstGeom prst="rect">
            <a:avLst/>
          </a:prstGeom>
        </p:spPr>
        <p:txBody>
          <a:bodyPr vert="horz" wrap="square" lIns="0" tIns="0" rIns="0" bIns="0" rtlCol="0">
            <a:spAutoFit/>
          </a:bodyPr>
          <a:lstStyle/>
          <a:p>
            <a:pPr marL="12700" algn="just">
              <a:lnSpc>
                <a:spcPct val="100000"/>
              </a:lnSpc>
            </a:pPr>
            <a:endParaRPr lang="en-US" sz="3800" b="1" spc="25" dirty="0">
              <a:latin typeface="Garamond"/>
              <a:cs typeface="Garamond"/>
            </a:endParaRPr>
          </a:p>
          <a:p>
            <a:pPr marL="12700" algn="just">
              <a:lnSpc>
                <a:spcPct val="100000"/>
              </a:lnSpc>
            </a:pPr>
            <a:r>
              <a:rPr lang="en-US" sz="3800" b="1" spc="25" dirty="0">
                <a:latin typeface="Garamond"/>
                <a:cs typeface="Garamond"/>
              </a:rPr>
              <a:t>BIO :</a:t>
            </a:r>
          </a:p>
          <a:p>
            <a:pPr marL="12700" algn="just"/>
            <a:r>
              <a:rPr lang="en-US" sz="3800" spc="25" dirty="0">
                <a:latin typeface="Garamond"/>
              </a:rPr>
              <a:t>A woman Entrepreneur who is productively engaged in  an online boutique business named </a:t>
            </a:r>
          </a:p>
          <a:p>
            <a:pPr marL="12700" algn="just"/>
            <a:r>
              <a:rPr lang="en-US" sz="3800" spc="25" dirty="0">
                <a:latin typeface="Garamond"/>
              </a:rPr>
              <a:t>“Tulip The Natural Design” </a:t>
            </a:r>
          </a:p>
          <a:p>
            <a:pPr marL="12700" algn="just"/>
            <a:r>
              <a:rPr lang="en-US" sz="3800" spc="25" dirty="0">
                <a:latin typeface="Garamond"/>
              </a:rPr>
              <a:t>Had worked as a teacher in Army Public  Primary School in Andaman. </a:t>
            </a:r>
          </a:p>
          <a:p>
            <a:pPr marL="12700" algn="just"/>
            <a:r>
              <a:rPr lang="en-US" sz="3800" spc="25" dirty="0">
                <a:latin typeface="Garamond"/>
              </a:rPr>
              <a:t>Fashion Designer </a:t>
            </a:r>
          </a:p>
          <a:p>
            <a:pPr marL="12700" algn="just"/>
            <a:r>
              <a:rPr lang="en-US" sz="3800" spc="25" dirty="0">
                <a:latin typeface="Garamond"/>
              </a:rPr>
              <a:t>Passionate writer of Articles in Malayalam.</a:t>
            </a:r>
          </a:p>
          <a:p>
            <a:pPr marL="12700" algn="just"/>
            <a:r>
              <a:rPr lang="en-US" sz="3800" spc="25" dirty="0">
                <a:latin typeface="Garamond"/>
              </a:rPr>
              <a:t>Very enthusiastic in women empowerment activities </a:t>
            </a:r>
          </a:p>
          <a:p>
            <a:pPr marL="12700" algn="just"/>
            <a:r>
              <a:rPr lang="en-US" sz="3800" spc="25" dirty="0">
                <a:latin typeface="Garamond"/>
              </a:rPr>
              <a:t>      </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6</a:t>
            </a:fld>
            <a:endParaRPr lang="en-US"/>
          </a:p>
        </p:txBody>
      </p:sp>
      <p:pic>
        <p:nvPicPr>
          <p:cNvPr id="4" name="Picture 3">
            <a:extLst>
              <a:ext uri="{FF2B5EF4-FFF2-40B4-BE49-F238E27FC236}">
                <a16:creationId xmlns:a16="http://schemas.microsoft.com/office/drawing/2014/main" id="{9475D87C-F1D4-240E-6DF9-BAD96EC36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8876" y="4186890"/>
            <a:ext cx="4964333" cy="6613538"/>
          </a:xfrm>
          <a:prstGeom prst="rect">
            <a:avLst/>
          </a:prstGeom>
        </p:spPr>
      </p:pic>
      <p:sp>
        <p:nvSpPr>
          <p:cNvPr id="15" name="object 16">
            <a:extLst>
              <a:ext uri="{FF2B5EF4-FFF2-40B4-BE49-F238E27FC236}">
                <a16:creationId xmlns:a16="http://schemas.microsoft.com/office/drawing/2014/main" id="{698CC30C-7298-21F3-1350-B1FC4C94EB3D}"/>
              </a:ext>
            </a:extLst>
          </p:cNvPr>
          <p:cNvSpPr/>
          <p:nvPr/>
        </p:nvSpPr>
        <p:spPr>
          <a:xfrm>
            <a:off x="1" y="5361093"/>
            <a:ext cx="146050"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Tree>
    <p:extLst>
      <p:ext uri="{BB962C8B-B14F-4D97-AF65-F5344CB8AC3E}">
        <p14:creationId xmlns:p14="http://schemas.microsoft.com/office/powerpoint/2010/main" val="373361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774843" y="854075"/>
            <a:ext cx="18802207" cy="3036173"/>
          </a:xfrm>
          <a:prstGeom prst="rect">
            <a:avLst/>
          </a:prstGeom>
        </p:spPr>
        <p:txBody>
          <a:bodyPr vert="horz" wrap="square" lIns="0" tIns="1101810" rIns="0" bIns="0" rtlCol="0">
            <a:spAutoFit/>
          </a:bodyPr>
          <a:lstStyle/>
          <a:p>
            <a:pPr marL="307340">
              <a:lnSpc>
                <a:spcPts val="8150"/>
              </a:lnSpc>
            </a:pPr>
            <a:r>
              <a:rPr lang="en-US" sz="6600" spc="-135" dirty="0"/>
              <a:t>Sherin Hasan </a:t>
            </a:r>
          </a:p>
          <a:p>
            <a:pPr marL="304800">
              <a:lnSpc>
                <a:spcPts val="3410"/>
              </a:lnSpc>
            </a:pPr>
            <a:r>
              <a:rPr lang="en-US" sz="2950" b="0" spc="240" dirty="0">
                <a:latin typeface="Myriad Pro"/>
                <a:cs typeface="Myriad Pro"/>
              </a:rPr>
              <a:t>COUNCIL MEMBER, KERALA CONSULTANCY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lang="en-US" sz="2950" dirty="0">
              <a:latin typeface="Myriad Pro"/>
              <a:cs typeface="Myriad Pro"/>
            </a:endParaRPr>
          </a:p>
        </p:txBody>
      </p:sp>
      <p:sp>
        <p:nvSpPr>
          <p:cNvPr id="6" name="object 6"/>
          <p:cNvSpPr txBox="1"/>
          <p:nvPr/>
        </p:nvSpPr>
        <p:spPr>
          <a:xfrm>
            <a:off x="770891" y="3933734"/>
            <a:ext cx="12605540" cy="5847755"/>
          </a:xfrm>
          <a:prstGeom prst="rect">
            <a:avLst/>
          </a:prstGeom>
        </p:spPr>
        <p:txBody>
          <a:bodyPr vert="horz" wrap="square" lIns="0" tIns="0" rIns="0" bIns="0" rtlCol="0">
            <a:spAutoFit/>
          </a:bodyPr>
          <a:lstStyle/>
          <a:p>
            <a:pPr marL="12700" algn="just">
              <a:lnSpc>
                <a:spcPct val="100000"/>
              </a:lnSpc>
            </a:pPr>
            <a:endParaRPr lang="en-US" sz="3800" b="1" spc="25" dirty="0">
              <a:latin typeface="Garamond"/>
              <a:cs typeface="Garamond"/>
            </a:endParaRPr>
          </a:p>
          <a:p>
            <a:pPr marL="12700" algn="just">
              <a:lnSpc>
                <a:spcPct val="100000"/>
              </a:lnSpc>
            </a:pPr>
            <a:r>
              <a:rPr lang="en-US" sz="3800" b="1" spc="25" dirty="0">
                <a:latin typeface="Garamond"/>
                <a:cs typeface="Garamond"/>
              </a:rPr>
              <a:t>BIO :</a:t>
            </a:r>
          </a:p>
          <a:p>
            <a:pPr marL="12700" algn="just"/>
            <a:r>
              <a:rPr lang="en-US" sz="3800" spc="25" dirty="0">
                <a:latin typeface="Garamond"/>
              </a:rPr>
              <a:t>Passionate woman entrepreneur Sherin Hasan. She is running traditional cook wares  store FERRITE CASTIRON in Kochi.</a:t>
            </a:r>
          </a:p>
          <a:p>
            <a:pPr marL="12700" algn="just"/>
            <a:r>
              <a:rPr lang="en-US" sz="3800" spc="25" dirty="0">
                <a:latin typeface="Garamond"/>
              </a:rPr>
              <a:t>Had worked has a vice president assistant in HKBK ENGINEERING COLLEGE Bangalore.</a:t>
            </a:r>
          </a:p>
          <a:p>
            <a:pPr marL="12700" algn="just"/>
            <a:r>
              <a:rPr lang="en-US" sz="3800" spc="25" dirty="0">
                <a:latin typeface="Garamond"/>
              </a:rPr>
              <a:t>Events and exhibitions being conducted among women entrepreneurs </a:t>
            </a:r>
          </a:p>
          <a:p>
            <a:pPr marL="12700" algn="just"/>
            <a:r>
              <a:rPr lang="en-US" sz="3800" spc="25" dirty="0">
                <a:latin typeface="Garamond"/>
              </a:rPr>
              <a:t>Passionate in Digital Marketing </a:t>
            </a:r>
          </a:p>
          <a:p>
            <a:pPr marL="12700" algn="just"/>
            <a:r>
              <a:rPr lang="en-US" sz="3800" spc="25" dirty="0">
                <a:latin typeface="Garamond"/>
              </a:rPr>
              <a:t>      </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7</a:t>
            </a:fld>
            <a:endParaRPr lang="en-US"/>
          </a:p>
        </p:txBody>
      </p:sp>
      <p:sp>
        <p:nvSpPr>
          <p:cNvPr id="15" name="object 16">
            <a:extLst>
              <a:ext uri="{FF2B5EF4-FFF2-40B4-BE49-F238E27FC236}">
                <a16:creationId xmlns:a16="http://schemas.microsoft.com/office/drawing/2014/main" id="{698CC30C-7298-21F3-1350-B1FC4C94EB3D}"/>
              </a:ext>
            </a:extLst>
          </p:cNvPr>
          <p:cNvSpPr/>
          <p:nvPr/>
        </p:nvSpPr>
        <p:spPr>
          <a:xfrm>
            <a:off x="1" y="5361093"/>
            <a:ext cx="146050"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pic>
        <p:nvPicPr>
          <p:cNvPr id="7" name="Picture 6">
            <a:extLst>
              <a:ext uri="{FF2B5EF4-FFF2-40B4-BE49-F238E27FC236}">
                <a16:creationId xmlns:a16="http://schemas.microsoft.com/office/drawing/2014/main" id="{4D4C6A29-B67E-3931-1B96-B7AF306A84EA}"/>
              </a:ext>
            </a:extLst>
          </p:cNvPr>
          <p:cNvPicPr>
            <a:picLocks noChangeAspect="1"/>
          </p:cNvPicPr>
          <p:nvPr/>
        </p:nvPicPr>
        <p:blipFill>
          <a:blip r:embed="rId4"/>
          <a:stretch>
            <a:fillRect/>
          </a:stretch>
        </p:blipFill>
        <p:spPr>
          <a:xfrm>
            <a:off x="14810056" y="4292872"/>
            <a:ext cx="4608752" cy="6213005"/>
          </a:xfrm>
          <a:prstGeom prst="rect">
            <a:avLst/>
          </a:prstGeom>
        </p:spPr>
      </p:pic>
    </p:spTree>
    <p:extLst>
      <p:ext uri="{BB962C8B-B14F-4D97-AF65-F5344CB8AC3E}">
        <p14:creationId xmlns:p14="http://schemas.microsoft.com/office/powerpoint/2010/main" val="3971609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p:nvPr/>
        </p:nvSpPr>
        <p:spPr>
          <a:xfrm>
            <a:off x="1136650" y="1670160"/>
            <a:ext cx="18211801" cy="9242315"/>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p:nvPr/>
        </p:nvSpPr>
        <p:spPr>
          <a:xfrm>
            <a:off x="298378" y="1463675"/>
            <a:ext cx="11774805" cy="1948180"/>
          </a:xfrm>
          <a:custGeom>
            <a:avLst/>
            <a:gdLst/>
            <a:ahLst/>
            <a:cxnLst/>
            <a:rect l="l" t="t" r="r" b="b"/>
            <a:pathLst>
              <a:path w="11774805" h="1948180">
                <a:moveTo>
                  <a:pt x="11774384" y="1947584"/>
                </a:moveTo>
                <a:lnTo>
                  <a:pt x="0" y="1947584"/>
                </a:lnTo>
                <a:lnTo>
                  <a:pt x="0" y="0"/>
                </a:lnTo>
                <a:lnTo>
                  <a:pt x="11774384" y="0"/>
                </a:lnTo>
                <a:lnTo>
                  <a:pt x="11774384" y="1947584"/>
                </a:lnTo>
                <a:close/>
              </a:path>
            </a:pathLst>
          </a:custGeom>
          <a:solidFill>
            <a:schemeClr val="bg1">
              <a:lumMod val="75000"/>
            </a:schemeClr>
          </a:solidFill>
        </p:spPr>
        <p:txBody>
          <a:bodyPr wrap="square" lIns="0" tIns="0" rIns="0" bIns="0" rtlCol="0"/>
          <a:lstStyle/>
          <a:p>
            <a:endParaRPr/>
          </a:p>
        </p:txBody>
      </p:sp>
      <p:pic>
        <p:nvPicPr>
          <p:cNvPr id="1026" name="Picture 2" descr="29336F40-5B91-43C8-93AB-590225DBD1C4-L0-001"/>
          <p:cNvPicPr>
            <a:picLocks noChangeAspect="1" noChangeArrowheads="1"/>
          </p:cNvPicPr>
          <p:nvPr/>
        </p:nvPicPr>
        <p:blipFill rotWithShape="1">
          <a:blip r:embed="rId3">
            <a:extLst>
              <a:ext uri="{28A0092B-C50C-407E-A947-70E740481C1C}">
                <a14:useLocalDpi xmlns:a14="http://schemas.microsoft.com/office/drawing/2010/main" val="0"/>
              </a:ext>
            </a:extLst>
          </a:blip>
          <a:srcRect l="4228" r="3616" b="4299"/>
          <a:stretch/>
        </p:blipFill>
        <p:spPr bwMode="auto">
          <a:xfrm>
            <a:off x="8680450" y="3595858"/>
            <a:ext cx="8229600" cy="71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sz="half" idx="2"/>
          </p:nvPr>
        </p:nvSpPr>
        <p:spPr>
          <a:xfrm>
            <a:off x="1898650" y="3935723"/>
            <a:ext cx="5562600" cy="6736460"/>
          </a:xfrm>
          <a:prstGeom prst="rect">
            <a:avLst/>
          </a:prstGeom>
        </p:spPr>
        <p:txBody>
          <a:bodyPr vert="horz" wrap="square" lIns="0" tIns="0" rIns="0" bIns="0" rtlCol="0">
            <a:spAutoFit/>
          </a:bodyPr>
          <a:lstStyle/>
          <a:p>
            <a:pPr marL="12700" marR="5080" algn="just">
              <a:lnSpc>
                <a:spcPct val="125899"/>
              </a:lnSpc>
            </a:pPr>
            <a:r>
              <a:rPr spc="30" dirty="0">
                <a:solidFill>
                  <a:schemeClr val="tx1"/>
                </a:solidFill>
              </a:rPr>
              <a:t>WI</a:t>
            </a:r>
            <a:r>
              <a:rPr spc="-10" dirty="0">
                <a:solidFill>
                  <a:schemeClr val="tx1"/>
                </a:solidFill>
              </a:rPr>
              <a:t>C</a:t>
            </a:r>
            <a:r>
              <a:rPr spc="-90" dirty="0">
                <a:solidFill>
                  <a:schemeClr val="tx1"/>
                </a:solidFill>
              </a:rPr>
              <a:t>CI</a:t>
            </a:r>
            <a:r>
              <a:rPr spc="-105" dirty="0">
                <a:solidFill>
                  <a:schemeClr val="tx1"/>
                </a:solidFill>
              </a:rPr>
              <a:t> </a:t>
            </a:r>
            <a:r>
              <a:rPr dirty="0">
                <a:solidFill>
                  <a:schemeClr val="tx1"/>
                </a:solidFill>
              </a:rPr>
              <a:t>is</a:t>
            </a:r>
            <a:r>
              <a:rPr spc="-105" dirty="0">
                <a:solidFill>
                  <a:schemeClr val="tx1"/>
                </a:solidFill>
              </a:rPr>
              <a:t> </a:t>
            </a:r>
            <a:r>
              <a:rPr spc="50" dirty="0">
                <a:solidFill>
                  <a:schemeClr val="tx1"/>
                </a:solidFill>
              </a:rPr>
              <a:t>supported</a:t>
            </a:r>
            <a:r>
              <a:rPr spc="-105" dirty="0">
                <a:solidFill>
                  <a:schemeClr val="tx1"/>
                </a:solidFill>
              </a:rPr>
              <a:t> </a:t>
            </a:r>
            <a:r>
              <a:rPr spc="-15" dirty="0">
                <a:solidFill>
                  <a:schemeClr val="tx1"/>
                </a:solidFill>
              </a:rPr>
              <a:t>b</a:t>
            </a:r>
            <a:r>
              <a:rPr spc="75" dirty="0">
                <a:solidFill>
                  <a:schemeClr val="tx1"/>
                </a:solidFill>
              </a:rPr>
              <a:t>y</a:t>
            </a:r>
            <a:r>
              <a:rPr spc="-105" dirty="0">
                <a:solidFill>
                  <a:schemeClr val="tx1"/>
                </a:solidFill>
              </a:rPr>
              <a:t> </a:t>
            </a:r>
            <a:r>
              <a:rPr spc="70" dirty="0">
                <a:solidFill>
                  <a:schemeClr val="tx1"/>
                </a:solidFill>
              </a:rPr>
              <a:t>the</a:t>
            </a:r>
            <a:r>
              <a:rPr spc="40" dirty="0">
                <a:solidFill>
                  <a:schemeClr val="tx1"/>
                </a:solidFill>
              </a:rPr>
              <a:t> </a:t>
            </a:r>
            <a:r>
              <a:rPr dirty="0">
                <a:solidFill>
                  <a:schemeClr val="tx1"/>
                </a:solidFill>
              </a:rPr>
              <a:t>mass</a:t>
            </a:r>
            <a:r>
              <a:rPr spc="-85" dirty="0">
                <a:solidFill>
                  <a:schemeClr val="tx1"/>
                </a:solidFill>
              </a:rPr>
              <a:t>i</a:t>
            </a:r>
            <a:r>
              <a:rPr spc="-15" dirty="0">
                <a:solidFill>
                  <a:schemeClr val="tx1"/>
                </a:solidFill>
              </a:rPr>
              <a:t>v</a:t>
            </a:r>
            <a:r>
              <a:rPr spc="35" dirty="0">
                <a:solidFill>
                  <a:schemeClr val="tx1"/>
                </a:solidFill>
              </a:rPr>
              <a:t>e</a:t>
            </a:r>
            <a:r>
              <a:rPr lang="en-US" spc="35" dirty="0">
                <a:solidFill>
                  <a:schemeClr val="tx1"/>
                </a:solidFill>
              </a:rPr>
              <a:t> global</a:t>
            </a:r>
            <a:r>
              <a:rPr spc="-105" dirty="0">
                <a:solidFill>
                  <a:schemeClr val="tx1"/>
                </a:solidFill>
              </a:rPr>
              <a:t> </a:t>
            </a:r>
            <a:r>
              <a:rPr spc="65" dirty="0">
                <a:solidFill>
                  <a:schemeClr val="tx1"/>
                </a:solidFill>
              </a:rPr>
              <a:t>networks</a:t>
            </a:r>
            <a:r>
              <a:rPr spc="-105" dirty="0">
                <a:solidFill>
                  <a:schemeClr val="tx1"/>
                </a:solidFill>
              </a:rPr>
              <a:t> </a:t>
            </a:r>
            <a:r>
              <a:rPr spc="75" dirty="0">
                <a:solidFill>
                  <a:schemeClr val="tx1"/>
                </a:solidFill>
              </a:rPr>
              <a:t>of</a:t>
            </a:r>
            <a:r>
              <a:rPr spc="45" dirty="0">
                <a:solidFill>
                  <a:schemeClr val="tx1"/>
                </a:solidFill>
              </a:rPr>
              <a:t> </a:t>
            </a:r>
            <a:r>
              <a:rPr spc="-90" dirty="0">
                <a:solidFill>
                  <a:schemeClr val="tx1"/>
                </a:solidFill>
              </a:rPr>
              <a:t>ALL</a:t>
            </a:r>
            <a:r>
              <a:rPr spc="-105" dirty="0">
                <a:solidFill>
                  <a:schemeClr val="tx1"/>
                </a:solidFill>
              </a:rPr>
              <a:t> </a:t>
            </a:r>
            <a:r>
              <a:rPr spc="-15" dirty="0">
                <a:solidFill>
                  <a:schemeClr val="tx1"/>
                </a:solidFill>
              </a:rPr>
              <a:t>Ladies</a:t>
            </a:r>
            <a:r>
              <a:rPr spc="-105" dirty="0">
                <a:solidFill>
                  <a:schemeClr val="tx1"/>
                </a:solidFill>
              </a:rPr>
              <a:t> </a:t>
            </a:r>
            <a:r>
              <a:rPr spc="-15" dirty="0">
                <a:solidFill>
                  <a:schemeClr val="tx1"/>
                </a:solidFill>
              </a:rPr>
              <a:t>League</a:t>
            </a:r>
            <a:r>
              <a:rPr spc="-105" dirty="0">
                <a:solidFill>
                  <a:schemeClr val="tx1"/>
                </a:solidFill>
              </a:rPr>
              <a:t> </a:t>
            </a:r>
            <a:r>
              <a:rPr spc="-120" dirty="0">
                <a:solidFill>
                  <a:schemeClr val="tx1"/>
                </a:solidFill>
              </a:rPr>
              <a:t>(ALL),</a:t>
            </a:r>
            <a:r>
              <a:rPr spc="-65" dirty="0">
                <a:solidFill>
                  <a:schemeClr val="tx1"/>
                </a:solidFill>
              </a:rPr>
              <a:t> </a:t>
            </a:r>
            <a:r>
              <a:rPr spc="85" dirty="0">
                <a:solidFill>
                  <a:schemeClr val="tx1"/>
                </a:solidFill>
              </a:rPr>
              <a:t>Women</a:t>
            </a:r>
            <a:r>
              <a:rPr spc="-105" dirty="0">
                <a:solidFill>
                  <a:schemeClr val="tx1"/>
                </a:solidFill>
              </a:rPr>
              <a:t> </a:t>
            </a:r>
            <a:r>
              <a:rPr spc="-175" dirty="0">
                <a:solidFill>
                  <a:schemeClr val="tx1"/>
                </a:solidFill>
              </a:rPr>
              <a:t>E</a:t>
            </a:r>
            <a:r>
              <a:rPr spc="-145" dirty="0">
                <a:solidFill>
                  <a:schemeClr val="tx1"/>
                </a:solidFill>
              </a:rPr>
              <a:t>c</a:t>
            </a:r>
            <a:r>
              <a:rPr spc="40" dirty="0">
                <a:solidFill>
                  <a:schemeClr val="tx1"/>
                </a:solidFill>
              </a:rPr>
              <a:t>onomic</a:t>
            </a:r>
            <a:r>
              <a:rPr spc="-105" dirty="0">
                <a:solidFill>
                  <a:schemeClr val="tx1"/>
                </a:solidFill>
              </a:rPr>
              <a:t> </a:t>
            </a:r>
            <a:r>
              <a:rPr spc="-285" dirty="0">
                <a:solidFill>
                  <a:schemeClr val="tx1"/>
                </a:solidFill>
              </a:rPr>
              <a:t>F</a:t>
            </a:r>
            <a:r>
              <a:rPr spc="75" dirty="0">
                <a:solidFill>
                  <a:schemeClr val="tx1"/>
                </a:solidFill>
              </a:rPr>
              <a:t>orum</a:t>
            </a:r>
            <a:r>
              <a:rPr spc="30" dirty="0">
                <a:solidFill>
                  <a:schemeClr val="tx1"/>
                </a:solidFill>
              </a:rPr>
              <a:t> </a:t>
            </a:r>
            <a:r>
              <a:rPr spc="-90" dirty="0">
                <a:solidFill>
                  <a:schemeClr val="tx1"/>
                </a:solidFill>
              </a:rPr>
              <a:t>(WEF),</a:t>
            </a:r>
            <a:r>
              <a:rPr spc="-105" dirty="0">
                <a:solidFill>
                  <a:schemeClr val="tx1"/>
                </a:solidFill>
              </a:rPr>
              <a:t> </a:t>
            </a:r>
            <a:r>
              <a:rPr spc="55" dirty="0">
                <a:solidFill>
                  <a:schemeClr val="tx1"/>
                </a:solidFill>
              </a:rPr>
              <a:t>and</a:t>
            </a:r>
            <a:r>
              <a:rPr spc="-105" dirty="0">
                <a:solidFill>
                  <a:schemeClr val="tx1"/>
                </a:solidFill>
              </a:rPr>
              <a:t> </a:t>
            </a:r>
            <a:r>
              <a:rPr spc="-150" dirty="0">
                <a:solidFill>
                  <a:schemeClr val="tx1"/>
                </a:solidFill>
              </a:rPr>
              <a:t>SHE</a:t>
            </a:r>
            <a:r>
              <a:rPr spc="-135" dirty="0">
                <a:solidFill>
                  <a:schemeClr val="tx1"/>
                </a:solidFill>
              </a:rPr>
              <a:t>c</a:t>
            </a:r>
            <a:r>
              <a:rPr spc="25" dirty="0">
                <a:solidFill>
                  <a:schemeClr val="tx1"/>
                </a:solidFill>
              </a:rPr>
              <a:t>onomy.</a:t>
            </a:r>
          </a:p>
          <a:p>
            <a:pPr algn="just">
              <a:lnSpc>
                <a:spcPct val="100000"/>
              </a:lnSpc>
              <a:spcBef>
                <a:spcPts val="40"/>
              </a:spcBef>
            </a:pPr>
            <a:endParaRPr sz="2950" dirty="0">
              <a:solidFill>
                <a:schemeClr val="tx1"/>
              </a:solidFill>
              <a:latin typeface="Times New Roman"/>
              <a:cs typeface="Times New Roman"/>
            </a:endParaRPr>
          </a:p>
          <a:p>
            <a:pPr marL="12700" marR="136525" algn="just">
              <a:lnSpc>
                <a:spcPct val="125899"/>
              </a:lnSpc>
            </a:pPr>
            <a:r>
              <a:rPr spc="-90" dirty="0">
                <a:solidFill>
                  <a:schemeClr val="tx1"/>
                </a:solidFill>
              </a:rPr>
              <a:t>ALL</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25" dirty="0">
                <a:solidFill>
                  <a:schemeClr val="tx1"/>
                </a:solidFill>
                <a:latin typeface="Garamond"/>
                <a:cs typeface="Garamond"/>
              </a:rPr>
              <a:t>m</a:t>
            </a:r>
            <a:r>
              <a:rPr b="0" spc="25" dirty="0">
                <a:solidFill>
                  <a:schemeClr val="tx1"/>
                </a:solidFill>
                <a:latin typeface="Garamond"/>
                <a:cs typeface="Garamond"/>
              </a:rPr>
              <a:t>o</a:t>
            </a:r>
            <a:r>
              <a:rPr b="0" spc="-60" dirty="0">
                <a:solidFill>
                  <a:schemeClr val="tx1"/>
                </a:solidFill>
                <a:latin typeface="Garamond"/>
                <a:cs typeface="Garamond"/>
              </a:rPr>
              <a:t>v</a:t>
            </a:r>
            <a:r>
              <a:rPr b="0" spc="140" dirty="0">
                <a:solidFill>
                  <a:schemeClr val="tx1"/>
                </a:solidFill>
                <a:latin typeface="Garamond"/>
                <a:cs typeface="Garamond"/>
              </a:rPr>
              <a:t>eme</a:t>
            </a:r>
            <a:r>
              <a:rPr b="0" spc="105" dirty="0">
                <a:solidFill>
                  <a:schemeClr val="tx1"/>
                </a:solidFill>
                <a:latin typeface="Garamond"/>
                <a:cs typeface="Garamond"/>
              </a:rPr>
              <a:t>n</a:t>
            </a:r>
            <a:r>
              <a:rPr b="0" spc="35" dirty="0">
                <a:solidFill>
                  <a:schemeClr val="tx1"/>
                </a:solidFill>
                <a:latin typeface="Garamond"/>
                <a:cs typeface="Garamond"/>
              </a:rPr>
              <a:t>t</a:t>
            </a:r>
            <a:r>
              <a:rPr b="0" spc="-105" dirty="0">
                <a:solidFill>
                  <a:schemeClr val="tx1"/>
                </a:solidFill>
                <a:latin typeface="Garamond"/>
                <a:cs typeface="Garamond"/>
              </a:rPr>
              <a:t> </a:t>
            </a:r>
            <a:r>
              <a:rPr b="0" spc="-15" dirty="0">
                <a:solidFill>
                  <a:schemeClr val="tx1"/>
                </a:solidFill>
                <a:latin typeface="Garamond"/>
                <a:cs typeface="Garamond"/>
              </a:rPr>
              <a:t>of</a:t>
            </a:r>
            <a:r>
              <a:rPr b="0" spc="-105" dirty="0">
                <a:solidFill>
                  <a:schemeClr val="tx1"/>
                </a:solidFill>
                <a:latin typeface="Garamond"/>
                <a:cs typeface="Garamond"/>
              </a:rPr>
              <a:t> </a:t>
            </a:r>
            <a:r>
              <a:rPr b="0" spc="85" dirty="0">
                <a:solidFill>
                  <a:schemeClr val="tx1"/>
                </a:solidFill>
                <a:latin typeface="Garamond"/>
                <a:cs typeface="Garamond"/>
              </a:rPr>
              <a:t>‘Sis</a:t>
            </a:r>
            <a:r>
              <a:rPr b="0" spc="45" dirty="0">
                <a:solidFill>
                  <a:schemeClr val="tx1"/>
                </a:solidFill>
                <a:latin typeface="Garamond"/>
                <a:cs typeface="Garamond"/>
              </a:rPr>
              <a:t>t</a:t>
            </a:r>
            <a:r>
              <a:rPr b="0" spc="145" dirty="0">
                <a:solidFill>
                  <a:schemeClr val="tx1"/>
                </a:solidFill>
                <a:latin typeface="Garamond"/>
                <a:cs typeface="Garamond"/>
              </a:rPr>
              <a:t>e</a:t>
            </a:r>
            <a:r>
              <a:rPr b="0" spc="70" dirty="0">
                <a:solidFill>
                  <a:schemeClr val="tx1"/>
                </a:solidFill>
                <a:latin typeface="Garamond"/>
                <a:cs typeface="Garamond"/>
              </a:rPr>
              <a:t>r</a:t>
            </a:r>
            <a:r>
              <a:rPr b="0" spc="55" dirty="0">
                <a:solidFill>
                  <a:schemeClr val="tx1"/>
                </a:solidFill>
                <a:latin typeface="Garamond"/>
                <a:cs typeface="Garamond"/>
              </a:rPr>
              <a:t>s</a:t>
            </a:r>
            <a:r>
              <a:rPr b="0" spc="40"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a:t>
            </a:r>
          </a:p>
          <a:p>
            <a:pPr marL="12700" marR="368935" algn="just">
              <a:lnSpc>
                <a:spcPct val="125899"/>
              </a:lnSpc>
            </a:pPr>
            <a:endParaRPr lang="en-US" spc="-40" dirty="0">
              <a:solidFill>
                <a:schemeClr val="tx1"/>
              </a:solidFill>
            </a:endParaRPr>
          </a:p>
          <a:p>
            <a:pPr marL="12700" marR="368935" algn="just">
              <a:lnSpc>
                <a:spcPct val="125899"/>
              </a:lnSpc>
            </a:pPr>
            <a:r>
              <a:rPr spc="-40" dirty="0">
                <a:solidFill>
                  <a:schemeClr val="tx1"/>
                </a:solidFill>
              </a:rPr>
              <a:t>WEF</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35" dirty="0">
                <a:solidFill>
                  <a:schemeClr val="tx1"/>
                </a:solidFill>
                <a:latin typeface="Garamond"/>
                <a:cs typeface="Garamond"/>
              </a:rPr>
              <a:t>pla</a:t>
            </a:r>
            <a:r>
              <a:rPr b="0" spc="60" dirty="0">
                <a:solidFill>
                  <a:schemeClr val="tx1"/>
                </a:solidFill>
                <a:latin typeface="Garamond"/>
                <a:cs typeface="Garamond"/>
              </a:rPr>
              <a:t>tform</a:t>
            </a:r>
            <a:r>
              <a:rPr b="0" spc="-105" dirty="0">
                <a:solidFill>
                  <a:schemeClr val="tx1"/>
                </a:solidFill>
                <a:latin typeface="Garamond"/>
                <a:cs typeface="Garamond"/>
              </a:rPr>
              <a:t> </a:t>
            </a:r>
            <a:r>
              <a:rPr b="0" spc="40" dirty="0">
                <a:solidFill>
                  <a:schemeClr val="tx1"/>
                </a:solidFill>
                <a:latin typeface="Garamond"/>
                <a:cs typeface="Garamond"/>
              </a:rPr>
              <a:t>for</a:t>
            </a:r>
            <a:r>
              <a:rPr b="0" spc="25" dirty="0">
                <a:solidFill>
                  <a:schemeClr val="tx1"/>
                </a:solidFill>
                <a:latin typeface="Garamond"/>
                <a:cs typeface="Garamond"/>
              </a:rPr>
              <a:t> </a:t>
            </a:r>
            <a:r>
              <a:rPr b="0" spc="85" dirty="0">
                <a:solidFill>
                  <a:schemeClr val="tx1"/>
                </a:solidFill>
                <a:latin typeface="Garamond"/>
                <a:cs typeface="Garamond"/>
              </a:rPr>
              <a:t>‘Business</a:t>
            </a:r>
            <a:r>
              <a:rPr b="0" spc="-105"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 </a:t>
            </a:r>
            <a:r>
              <a:rPr spc="-150" dirty="0">
                <a:solidFill>
                  <a:schemeClr val="tx1"/>
                </a:solidFill>
              </a:rPr>
              <a:t>SHE</a:t>
            </a:r>
            <a:r>
              <a:rPr spc="-135" dirty="0">
                <a:solidFill>
                  <a:schemeClr val="tx1"/>
                </a:solidFill>
              </a:rPr>
              <a:t>c</a:t>
            </a:r>
            <a:r>
              <a:rPr spc="45" dirty="0">
                <a:solidFill>
                  <a:schemeClr val="tx1"/>
                </a:solidFill>
              </a:rPr>
              <a:t>onomy</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55" dirty="0">
                <a:solidFill>
                  <a:schemeClr val="tx1"/>
                </a:solidFill>
                <a:latin typeface="Garamond"/>
                <a:cs typeface="Garamond"/>
              </a:rPr>
              <a:t>e-</a:t>
            </a:r>
            <a:r>
              <a:rPr b="0" spc="35" dirty="0">
                <a:solidFill>
                  <a:schemeClr val="tx1"/>
                </a:solidFill>
                <a:latin typeface="Garamond"/>
                <a:cs typeface="Garamond"/>
              </a:rPr>
              <a:t>c</a:t>
            </a:r>
            <a:r>
              <a:rPr b="0" spc="130" dirty="0">
                <a:solidFill>
                  <a:schemeClr val="tx1"/>
                </a:solidFill>
                <a:latin typeface="Garamond"/>
                <a:cs typeface="Garamond"/>
              </a:rPr>
              <a:t>omme</a:t>
            </a:r>
            <a:r>
              <a:rPr b="0" dirty="0">
                <a:solidFill>
                  <a:schemeClr val="tx1"/>
                </a:solidFill>
                <a:latin typeface="Garamond"/>
                <a:cs typeface="Garamond"/>
              </a:rPr>
              <a:t>r</a:t>
            </a:r>
            <a:r>
              <a:rPr b="0" spc="25" dirty="0">
                <a:solidFill>
                  <a:schemeClr val="tx1"/>
                </a:solidFill>
                <a:latin typeface="Garamond"/>
                <a:cs typeface="Garamond"/>
              </a:rPr>
              <a:t>c</a:t>
            </a:r>
            <a:r>
              <a:rPr b="0" spc="135" dirty="0">
                <a:solidFill>
                  <a:schemeClr val="tx1"/>
                </a:solidFill>
                <a:latin typeface="Garamond"/>
                <a:cs typeface="Garamond"/>
              </a:rPr>
              <a:t>e</a:t>
            </a:r>
            <a:r>
              <a:rPr b="0" spc="80" dirty="0">
                <a:solidFill>
                  <a:schemeClr val="tx1"/>
                </a:solidFill>
                <a:latin typeface="Garamond"/>
                <a:cs typeface="Garamond"/>
              </a:rPr>
              <a:t> </a:t>
            </a:r>
            <a:r>
              <a:rPr b="0" spc="40" dirty="0">
                <a:solidFill>
                  <a:schemeClr val="tx1"/>
                </a:solidFill>
                <a:latin typeface="Garamond"/>
                <a:cs typeface="Garamond"/>
              </a:rPr>
              <a:t>for</a:t>
            </a:r>
            <a:r>
              <a:rPr b="0" spc="-105" dirty="0">
                <a:solidFill>
                  <a:schemeClr val="tx1"/>
                </a:solidFill>
                <a:latin typeface="Garamond"/>
                <a:cs typeface="Garamond"/>
              </a:rPr>
              <a:t> </a:t>
            </a:r>
            <a:r>
              <a:rPr b="0" spc="90" dirty="0">
                <a:solidFill>
                  <a:schemeClr val="tx1"/>
                </a:solidFill>
                <a:latin typeface="Garamond"/>
                <a:cs typeface="Garamond"/>
              </a:rPr>
              <a:t>w</a:t>
            </a:r>
            <a:r>
              <a:rPr b="0" spc="114" dirty="0">
                <a:solidFill>
                  <a:schemeClr val="tx1"/>
                </a:solidFill>
                <a:latin typeface="Garamond"/>
                <a:cs typeface="Garamond"/>
              </a:rPr>
              <a:t>omen</a:t>
            </a:r>
            <a:r>
              <a:rPr b="0" spc="-105" dirty="0">
                <a:solidFill>
                  <a:schemeClr val="tx1"/>
                </a:solidFill>
                <a:latin typeface="Garamond"/>
                <a:cs typeface="Garamond"/>
              </a:rPr>
              <a:t> </a:t>
            </a:r>
            <a:r>
              <a:rPr b="0" spc="90" dirty="0">
                <a:solidFill>
                  <a:schemeClr val="tx1"/>
                </a:solidFill>
                <a:latin typeface="Garamond"/>
                <a:cs typeface="Garamond"/>
              </a:rPr>
              <a:t>w</a:t>
            </a:r>
            <a:r>
              <a:rPr b="0" spc="125" dirty="0">
                <a:solidFill>
                  <a:schemeClr val="tx1"/>
                </a:solidFill>
                <a:latin typeface="Garamond"/>
                <a:cs typeface="Garamond"/>
              </a:rPr>
              <a:t>orldwide</a:t>
            </a:r>
            <a:r>
              <a:rPr b="0" spc="-105" dirty="0">
                <a:solidFill>
                  <a:schemeClr val="tx1"/>
                </a:solidFill>
                <a:latin typeface="Garamond"/>
                <a:cs typeface="Garamond"/>
              </a:rPr>
              <a:t> </a:t>
            </a:r>
            <a:r>
              <a:rPr b="0" spc="135" dirty="0">
                <a:solidFill>
                  <a:schemeClr val="tx1"/>
                </a:solidFill>
                <a:latin typeface="Garamond"/>
                <a:cs typeface="Garamond"/>
              </a:rPr>
              <a:t>in</a:t>
            </a:r>
            <a:r>
              <a:rPr b="0" spc="90" dirty="0">
                <a:solidFill>
                  <a:schemeClr val="tx1"/>
                </a:solidFill>
                <a:latin typeface="Garamond"/>
                <a:cs typeface="Garamond"/>
              </a:rPr>
              <a:t> </a:t>
            </a:r>
            <a:r>
              <a:rPr b="0" spc="10" dirty="0">
                <a:solidFill>
                  <a:schemeClr val="tx1"/>
                </a:solidFill>
                <a:latin typeface="Garamond"/>
                <a:cs typeface="Garamond"/>
              </a:rPr>
              <a:t>Goods</a:t>
            </a:r>
            <a:r>
              <a:rPr b="0" spc="-105" dirty="0">
                <a:solidFill>
                  <a:schemeClr val="tx1"/>
                </a:solidFill>
                <a:latin typeface="Garamond"/>
                <a:cs typeface="Garamond"/>
              </a:rPr>
              <a:t> </a:t>
            </a:r>
            <a:r>
              <a:rPr b="0" spc="-60" dirty="0">
                <a:solidFill>
                  <a:schemeClr val="tx1"/>
                </a:solidFill>
                <a:latin typeface="Garamond"/>
                <a:cs typeface="Garamond"/>
              </a:rPr>
              <a:t>&amp;</a:t>
            </a:r>
            <a:r>
              <a:rPr b="0" spc="-105" dirty="0">
                <a:solidFill>
                  <a:schemeClr val="tx1"/>
                </a:solidFill>
                <a:latin typeface="Garamond"/>
                <a:cs typeface="Garamond"/>
              </a:rPr>
              <a:t> </a:t>
            </a:r>
            <a:r>
              <a:rPr b="0" spc="100" dirty="0">
                <a:solidFill>
                  <a:schemeClr val="tx1"/>
                </a:solidFill>
                <a:latin typeface="Garamond"/>
                <a:cs typeface="Garamond"/>
              </a:rPr>
              <a:t>Servi</a:t>
            </a:r>
            <a:r>
              <a:rPr b="0" spc="80" dirty="0">
                <a:solidFill>
                  <a:schemeClr val="tx1"/>
                </a:solidFill>
                <a:latin typeface="Garamond"/>
                <a:cs typeface="Garamond"/>
              </a:rPr>
              <a:t>c</a:t>
            </a:r>
            <a:r>
              <a:rPr b="0" spc="60" dirty="0">
                <a:solidFill>
                  <a:schemeClr val="tx1"/>
                </a:solidFill>
                <a:latin typeface="Garamond"/>
                <a:cs typeface="Garamond"/>
              </a:rPr>
              <a:t>es</a:t>
            </a:r>
            <a:r>
              <a:rPr lang="en-US" b="0" spc="60" dirty="0">
                <a:solidFill>
                  <a:schemeClr val="tx1"/>
                </a:solidFill>
                <a:latin typeface="Garamond"/>
                <a:cs typeface="Garamond"/>
              </a:rPr>
              <a:t> for ‘Commerce </a:t>
            </a:r>
            <a:r>
              <a:rPr lang="en-US" b="0" spc="60" dirty="0">
                <a:solidFill>
                  <a:schemeClr val="tx1"/>
                </a:solidFill>
              </a:rPr>
              <a:t>B</a:t>
            </a:r>
            <a:r>
              <a:rPr lang="en-US" b="0" spc="60" dirty="0">
                <a:solidFill>
                  <a:schemeClr val="tx1"/>
                </a:solidFill>
                <a:latin typeface="Garamond"/>
                <a:cs typeface="Garamond"/>
              </a:rPr>
              <a:t>eyond </a:t>
            </a:r>
            <a:r>
              <a:rPr lang="en-US" b="0" spc="60" dirty="0">
                <a:solidFill>
                  <a:schemeClr val="tx1"/>
                </a:solidFill>
              </a:rPr>
              <a:t>B</a:t>
            </a:r>
            <a:r>
              <a:rPr lang="en-US" b="0" spc="60" dirty="0">
                <a:solidFill>
                  <a:schemeClr val="tx1"/>
                </a:solidFill>
                <a:latin typeface="Garamond"/>
                <a:cs typeface="Garamond"/>
              </a:rPr>
              <a:t>orders’</a:t>
            </a:r>
            <a:endParaRPr b="0" spc="60" dirty="0">
              <a:solidFill>
                <a:schemeClr val="tx1"/>
              </a:solidFill>
              <a:latin typeface="Garamond"/>
              <a:cs typeface="Garamond"/>
            </a:endParaRPr>
          </a:p>
        </p:txBody>
      </p:sp>
      <p:sp>
        <p:nvSpPr>
          <p:cNvPr id="5" name="object 5"/>
          <p:cNvSpPr txBox="1">
            <a:spLocks noGrp="1"/>
          </p:cNvSpPr>
          <p:nvPr>
            <p:ph type="title"/>
          </p:nvPr>
        </p:nvSpPr>
        <p:spPr>
          <a:xfrm>
            <a:off x="1381085" y="1670160"/>
            <a:ext cx="17341928" cy="2780029"/>
          </a:xfrm>
          <a:prstGeom prst="rect">
            <a:avLst/>
          </a:prstGeom>
        </p:spPr>
        <p:txBody>
          <a:bodyPr vert="horz" wrap="square" lIns="0" tIns="227493" rIns="0" bIns="0" rtlCol="0">
            <a:spAutoFit/>
          </a:bodyPr>
          <a:lstStyle/>
          <a:p>
            <a:pPr marL="513715">
              <a:lnSpc>
                <a:spcPct val="100000"/>
              </a:lnSpc>
            </a:pPr>
            <a:r>
              <a:rPr spc="780" dirty="0"/>
              <a:t>S</a:t>
            </a:r>
            <a:r>
              <a:rPr spc="480" dirty="0"/>
              <a:t>U</a:t>
            </a:r>
            <a:r>
              <a:rPr spc="265" dirty="0"/>
              <a:t>PP</a:t>
            </a:r>
            <a:r>
              <a:rPr spc="110" dirty="0"/>
              <a:t>O</a:t>
            </a:r>
            <a:r>
              <a:rPr spc="-114" dirty="0"/>
              <a:t>R</a:t>
            </a:r>
            <a:r>
              <a:rPr spc="295" dirty="0"/>
              <a:t>T</a:t>
            </a:r>
            <a:r>
              <a:rPr spc="-430" dirty="0"/>
              <a:t>E</a:t>
            </a:r>
            <a:r>
              <a:rPr spc="-220" dirty="0"/>
              <a:t>D</a:t>
            </a:r>
            <a:r>
              <a:rPr spc="735" dirty="0"/>
              <a:t> </a:t>
            </a:r>
            <a:r>
              <a:rPr spc="-430" dirty="0"/>
              <a:t>B</a:t>
            </a:r>
            <a:r>
              <a:rPr spc="-305" dirty="0"/>
              <a:t>Y</a:t>
            </a:r>
          </a:p>
        </p:txBody>
      </p:sp>
      <p:sp>
        <p:nvSpPr>
          <p:cNvPr id="12"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p:cNvSpPr>
            <a:spLocks noGrp="1"/>
          </p:cNvSpPr>
          <p:nvPr>
            <p:ph type="sldNum" sz="quarter" idx="7"/>
          </p:nvPr>
        </p:nvSpPr>
        <p:spPr/>
        <p:txBody>
          <a:bodyPr/>
          <a:lstStyle/>
          <a:p>
            <a:fld id="{B6F15528-21DE-4FAA-801E-634DDDAF4B2B}"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alphaModFix amt="50000"/>
          </a:blip>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669925"/>
            <a:ext cx="4013137" cy="2885765"/>
          </a:xfrm>
          <a:prstGeom prst="rect">
            <a:avLst/>
          </a:prstGeom>
        </p:spPr>
      </p:pic>
      <p:sp>
        <p:nvSpPr>
          <p:cNvPr id="20" name="object 5"/>
          <p:cNvSpPr txBox="1">
            <a:spLocks noGrp="1"/>
          </p:cNvSpPr>
          <p:nvPr>
            <p:ph type="title"/>
          </p:nvPr>
        </p:nvSpPr>
        <p:spPr>
          <a:xfrm>
            <a:off x="5937250" y="-212725"/>
            <a:ext cx="14289333" cy="1550589"/>
          </a:xfrm>
          <a:prstGeom prst="rect">
            <a:avLst/>
          </a:prstGeom>
        </p:spPr>
        <p:txBody>
          <a:bodyPr vert="horz" wrap="square" lIns="0" tIns="227493" rIns="0" bIns="0" rtlCol="0">
            <a:spAutoFit/>
          </a:bodyPr>
          <a:lstStyle/>
          <a:p>
            <a:pPr marL="12700">
              <a:lnSpc>
                <a:spcPts val="10325"/>
              </a:lnSpc>
            </a:pPr>
            <a:r>
              <a:rPr lang="en-US" sz="6600" spc="220" dirty="0">
                <a:solidFill>
                  <a:srgbClr val="CC0099"/>
                </a:solidFill>
              </a:rPr>
              <a:t> C</a:t>
            </a:r>
            <a:r>
              <a:rPr lang="en-US" sz="6600" spc="-120" dirty="0">
                <a:solidFill>
                  <a:srgbClr val="CC0099"/>
                </a:solidFill>
              </a:rPr>
              <a:t>O</a:t>
            </a:r>
            <a:r>
              <a:rPr lang="en-US" sz="6600" spc="480" dirty="0">
                <a:solidFill>
                  <a:srgbClr val="CC0099"/>
                </a:solidFill>
              </a:rPr>
              <a:t>U</a:t>
            </a:r>
            <a:r>
              <a:rPr lang="en-US" sz="6600" spc="-540" dirty="0">
                <a:solidFill>
                  <a:srgbClr val="CC0099"/>
                </a:solidFill>
              </a:rPr>
              <a:t>N</a:t>
            </a:r>
            <a:r>
              <a:rPr lang="en-US" sz="6600" spc="295" dirty="0">
                <a:solidFill>
                  <a:srgbClr val="CC0099"/>
                </a:solidFill>
              </a:rPr>
              <a:t>T</a:t>
            </a:r>
            <a:r>
              <a:rPr lang="en-US" sz="6600" spc="484" dirty="0">
                <a:solidFill>
                  <a:srgbClr val="CC0099"/>
                </a:solidFill>
              </a:rPr>
              <a:t>R</a:t>
            </a:r>
            <a:r>
              <a:rPr lang="en-US" sz="6600" spc="110" dirty="0">
                <a:solidFill>
                  <a:srgbClr val="CC0099"/>
                </a:solidFill>
              </a:rPr>
              <a:t>I</a:t>
            </a:r>
            <a:r>
              <a:rPr lang="en-US" sz="6600" spc="-430" dirty="0">
                <a:solidFill>
                  <a:srgbClr val="CC0099"/>
                </a:solidFill>
              </a:rPr>
              <a:t>E</a:t>
            </a:r>
            <a:r>
              <a:rPr lang="en-US" sz="6600" spc="229" dirty="0">
                <a:solidFill>
                  <a:srgbClr val="CC0099"/>
                </a:solidFill>
              </a:rPr>
              <a:t>S      REPRESENTED</a:t>
            </a:r>
            <a:r>
              <a:rPr lang="en-US" sz="6600" dirty="0">
                <a:solidFill>
                  <a:srgbClr val="CC0099"/>
                </a:solidFill>
              </a:rPr>
              <a:t> </a:t>
            </a:r>
          </a:p>
        </p:txBody>
      </p:sp>
      <p:sp>
        <p:nvSpPr>
          <p:cNvPr id="21" name="object 3"/>
          <p:cNvSpPr/>
          <p:nvPr/>
        </p:nvSpPr>
        <p:spPr>
          <a:xfrm>
            <a:off x="374650" y="7483475"/>
            <a:ext cx="19278600" cy="358140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22" name="object 2"/>
          <p:cNvSpPr txBox="1">
            <a:spLocks/>
          </p:cNvSpPr>
          <p:nvPr/>
        </p:nvSpPr>
        <p:spPr>
          <a:xfrm>
            <a:off x="603250" y="7635875"/>
            <a:ext cx="18745200" cy="3231654"/>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000" kern="0" dirty="0">
                <a:solidFill>
                  <a:schemeClr val="tx1"/>
                </a:solidFill>
                <a:latin typeface="Times New Roman" panose="02020603050405020304" pitchFamily="18" charset="0"/>
                <a:cs typeface="Times New Roman" panose="02020603050405020304" pitchFamily="18" charset="0"/>
              </a:rPr>
              <a:t>Albania, Angola, Armenia, Argentina, Australia, Azerbaijan, Bangladesh, Brazil, Burundi, Cameroon, Canada, Chad, China, Costa Rica, Croatia, Cyprus, Czech Republic, Colombia, Ecuador, Egypt, Ghana, Germany, Greece, Guatemala, Hong Kong, Hungary, India, Italy, Israel, Ireland, Japan, Kazakhstan, Kenya, Kyrgyzstan, Lesotho, Luxembourg, Malawi, Malaysia, Mexico, Moldova, Monaco, Montenegro, Morocco, Mozambique, Malta, Netherlands, Nigeria, Nepal, New Zealand, North Macedonia, Norway, Paraguay, Portugal, Peru, Puerto Rico, Philippines, Qatar, Romania, Russia, Rwanda, Serbia, Singapore, Slovenia, Spain, South Africa, South Korea, Suriname, Sweden, Switzerland, Syria, Tunisia, Turkey, Uganda, Ukraine, UK, Uruguay, Venezuela, Vietnam, Virgin Islands (US), UAE, USA, Uzbekistan, Zimbabwe.</a:t>
            </a:r>
          </a:p>
        </p:txBody>
      </p:sp>
      <p:sp>
        <p:nvSpPr>
          <p:cNvPr id="7" name="Slide Number Placeholder 6"/>
          <p:cNvSpPr>
            <a:spLocks noGrp="1"/>
          </p:cNvSpPr>
          <p:nvPr>
            <p:ph type="sldNum" sz="quarter" idx="7"/>
          </p:nvPr>
        </p:nvSpPr>
        <p:spPr/>
        <p:txBody>
          <a:bodyPr/>
          <a:lstStyle/>
          <a:p>
            <a:fld id="{B6F15528-21DE-4FAA-801E-634DDDAF4B2B}" type="slidenum">
              <a:rPr lang="en-US" smtClean="0"/>
              <a:t>9</a:t>
            </a:fld>
            <a:endParaRPr lang="en-US"/>
          </a:p>
        </p:txBody>
      </p:sp>
    </p:spTree>
    <p:extLst>
      <p:ext uri="{BB962C8B-B14F-4D97-AF65-F5344CB8AC3E}">
        <p14:creationId xmlns:p14="http://schemas.microsoft.com/office/powerpoint/2010/main" val="3158591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TotalTime>
  <Words>721</Words>
  <Application>Microsoft Office PowerPoint</Application>
  <PresentationFormat>Custom</PresentationFormat>
  <Paragraphs>71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Garamond</vt:lpstr>
      <vt:lpstr>Myriad Pro</vt:lpstr>
      <vt:lpstr>Times New Roman</vt:lpstr>
      <vt:lpstr>Office Theme</vt:lpstr>
      <vt:lpstr>KERALA CONSULTANCY COUNCIL </vt:lpstr>
      <vt:lpstr>Devaki R Menon,  President KERALA CONSULTANCY COUNCIL WICCI</vt:lpstr>
      <vt:lpstr>Bhavya Nandakumar, Digital Strategist COUNCIL MEMBER, KERALA CONSULTANCY COUNCIL  WICCI</vt:lpstr>
      <vt:lpstr>Vincy Seju, Media Consultant COUNCIL MEMBER, KERALA CONSULTANCY COUNCIL WICCI</vt:lpstr>
      <vt:lpstr>Siji Gijino, Legal Advisor COUNCIL MEMBER, KERALA CONSULTANCY COUNCIL WICCI</vt:lpstr>
      <vt:lpstr>Rajitha P.K COUNCIL MEMBER, KERALA CONSULTANCY COUNCIL WICCI</vt:lpstr>
      <vt:lpstr>Sherin Hasan  COUNCIL MEMBER, KERALA CONSULTANCY COUNCIL WICCI</vt:lpstr>
      <vt:lpstr>SUPPORTED BY</vt:lpstr>
      <vt:lpstr> COUNTRIES      REPRESENTED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WICCI_TEMPLATE</dc:title>
  <dc:creator>m</dc:creator>
  <cp:lastModifiedBy>91907</cp:lastModifiedBy>
  <cp:revision>30</cp:revision>
  <dcterms:created xsi:type="dcterms:W3CDTF">2020-11-17T16:47:09Z</dcterms:created>
  <dcterms:modified xsi:type="dcterms:W3CDTF">2022-07-27T05:15:34Z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2020-11-17T00:00:00Z</vt:filetime>
  </property>
</Properties>
</file>